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6"/>
  </p:notesMasterIdLst>
  <p:sldIdLst>
    <p:sldId id="2410" r:id="rId2"/>
    <p:sldId id="309" r:id="rId3"/>
    <p:sldId id="311" r:id="rId4"/>
    <p:sldId id="312" r:id="rId5"/>
    <p:sldId id="313" r:id="rId6"/>
    <p:sldId id="2532" r:id="rId7"/>
    <p:sldId id="2533" r:id="rId8"/>
    <p:sldId id="2535" r:id="rId9"/>
    <p:sldId id="2534" r:id="rId10"/>
    <p:sldId id="2536" r:id="rId11"/>
    <p:sldId id="2537" r:id="rId12"/>
    <p:sldId id="2538" r:id="rId13"/>
    <p:sldId id="448" r:id="rId14"/>
    <p:sldId id="384" r:id="rId15"/>
    <p:sldId id="385" r:id="rId16"/>
    <p:sldId id="386" r:id="rId17"/>
    <p:sldId id="397" r:id="rId18"/>
    <p:sldId id="398" r:id="rId19"/>
    <p:sldId id="399" r:id="rId20"/>
    <p:sldId id="400" r:id="rId21"/>
    <p:sldId id="401" r:id="rId22"/>
    <p:sldId id="402" r:id="rId23"/>
    <p:sldId id="512" r:id="rId24"/>
    <p:sldId id="2348" r:id="rId25"/>
    <p:sldId id="2367" r:id="rId26"/>
    <p:sldId id="2366" r:id="rId27"/>
    <p:sldId id="2368" r:id="rId28"/>
    <p:sldId id="2411" r:id="rId29"/>
    <p:sldId id="2539" r:id="rId30"/>
    <p:sldId id="2414" r:id="rId31"/>
    <p:sldId id="2415" r:id="rId32"/>
    <p:sldId id="2416" r:id="rId33"/>
    <p:sldId id="2417" r:id="rId34"/>
    <p:sldId id="2418" r:id="rId35"/>
    <p:sldId id="2419" r:id="rId36"/>
    <p:sldId id="2420" r:id="rId37"/>
    <p:sldId id="2540" r:id="rId38"/>
    <p:sldId id="2541" r:id="rId39"/>
    <p:sldId id="2542" r:id="rId40"/>
    <p:sldId id="2543" r:id="rId41"/>
    <p:sldId id="2424" r:id="rId42"/>
    <p:sldId id="2423" r:id="rId43"/>
    <p:sldId id="2425" r:id="rId44"/>
    <p:sldId id="2426" r:id="rId45"/>
    <p:sldId id="2427" r:id="rId46"/>
    <p:sldId id="2556" r:id="rId47"/>
    <p:sldId id="2557" r:id="rId48"/>
    <p:sldId id="2558" r:id="rId49"/>
    <p:sldId id="2374" r:id="rId50"/>
    <p:sldId id="2375" r:id="rId51"/>
    <p:sldId id="2377" r:id="rId52"/>
    <p:sldId id="522" r:id="rId53"/>
    <p:sldId id="523" r:id="rId54"/>
    <p:sldId id="392" r:id="rId55"/>
    <p:sldId id="2431" r:id="rId56"/>
    <p:sldId id="2432" r:id="rId57"/>
    <p:sldId id="2433" r:id="rId58"/>
    <p:sldId id="2434" r:id="rId59"/>
    <p:sldId id="2435" r:id="rId60"/>
    <p:sldId id="2436" r:id="rId61"/>
    <p:sldId id="2440" r:id="rId62"/>
    <p:sldId id="2439" r:id="rId63"/>
    <p:sldId id="2441" r:id="rId64"/>
    <p:sldId id="2442" r:id="rId65"/>
    <p:sldId id="2437" r:id="rId66"/>
    <p:sldId id="516" r:id="rId67"/>
    <p:sldId id="517" r:id="rId68"/>
    <p:sldId id="518" r:id="rId69"/>
    <p:sldId id="519" r:id="rId70"/>
    <p:sldId id="520" r:id="rId71"/>
    <p:sldId id="527" r:id="rId72"/>
    <p:sldId id="528" r:id="rId73"/>
    <p:sldId id="529" r:id="rId74"/>
    <p:sldId id="530" r:id="rId75"/>
    <p:sldId id="531" r:id="rId76"/>
    <p:sldId id="2438" r:id="rId77"/>
    <p:sldId id="533" r:id="rId78"/>
    <p:sldId id="534" r:id="rId79"/>
    <p:sldId id="535" r:id="rId80"/>
    <p:sldId id="536" r:id="rId81"/>
    <p:sldId id="537" r:id="rId82"/>
    <p:sldId id="538" r:id="rId83"/>
    <p:sldId id="539" r:id="rId84"/>
    <p:sldId id="540" r:id="rId85"/>
    <p:sldId id="541" r:id="rId86"/>
    <p:sldId id="542" r:id="rId87"/>
    <p:sldId id="543" r:id="rId88"/>
    <p:sldId id="544" r:id="rId89"/>
    <p:sldId id="545" r:id="rId90"/>
    <p:sldId id="546" r:id="rId91"/>
    <p:sldId id="2443" r:id="rId92"/>
    <p:sldId id="2448" r:id="rId93"/>
    <p:sldId id="2449" r:id="rId94"/>
    <p:sldId id="2444" r:id="rId95"/>
    <p:sldId id="2445" r:id="rId96"/>
    <p:sldId id="2446" r:id="rId97"/>
    <p:sldId id="2447" r:id="rId98"/>
    <p:sldId id="2544" r:id="rId99"/>
    <p:sldId id="2546" r:id="rId100"/>
    <p:sldId id="2547" r:id="rId101"/>
    <p:sldId id="2548" r:id="rId102"/>
    <p:sldId id="2559" r:id="rId103"/>
    <p:sldId id="2560" r:id="rId104"/>
    <p:sldId id="2561" r:id="rId105"/>
    <p:sldId id="2562" r:id="rId106"/>
    <p:sldId id="2563" r:id="rId107"/>
    <p:sldId id="2564" r:id="rId108"/>
    <p:sldId id="2554" r:id="rId109"/>
    <p:sldId id="2555" r:id="rId110"/>
    <p:sldId id="2550" r:id="rId111"/>
    <p:sldId id="2565" r:id="rId112"/>
    <p:sldId id="2566" r:id="rId113"/>
    <p:sldId id="2567" r:id="rId114"/>
    <p:sldId id="2568" r:id="rId115"/>
    <p:sldId id="2569" r:id="rId116"/>
    <p:sldId id="2570" r:id="rId117"/>
    <p:sldId id="2571" r:id="rId118"/>
    <p:sldId id="2572" r:id="rId119"/>
    <p:sldId id="2573" r:id="rId120"/>
    <p:sldId id="2574" r:id="rId121"/>
    <p:sldId id="2575" r:id="rId122"/>
    <p:sldId id="2576" r:id="rId123"/>
    <p:sldId id="2577" r:id="rId124"/>
    <p:sldId id="2578" r:id="rId125"/>
    <p:sldId id="2579" r:id="rId126"/>
    <p:sldId id="2580" r:id="rId127"/>
    <p:sldId id="2581" r:id="rId128"/>
    <p:sldId id="2582" r:id="rId129"/>
    <p:sldId id="2452" r:id="rId130"/>
    <p:sldId id="2450" r:id="rId131"/>
    <p:sldId id="2451" r:id="rId132"/>
    <p:sldId id="2453" r:id="rId133"/>
    <p:sldId id="2454" r:id="rId134"/>
    <p:sldId id="2455" r:id="rId135"/>
    <p:sldId id="2456" r:id="rId136"/>
    <p:sldId id="2457" r:id="rId137"/>
    <p:sldId id="2458" r:id="rId138"/>
    <p:sldId id="2459" r:id="rId139"/>
    <p:sldId id="2460" r:id="rId140"/>
    <p:sldId id="2461" r:id="rId141"/>
    <p:sldId id="2462" r:id="rId142"/>
    <p:sldId id="2463" r:id="rId143"/>
    <p:sldId id="2464" r:id="rId144"/>
    <p:sldId id="2465" r:id="rId145"/>
    <p:sldId id="2466" r:id="rId146"/>
    <p:sldId id="2467" r:id="rId147"/>
    <p:sldId id="2468" r:id="rId148"/>
    <p:sldId id="2469" r:id="rId149"/>
    <p:sldId id="2470" r:id="rId150"/>
    <p:sldId id="2471" r:id="rId151"/>
    <p:sldId id="2472" r:id="rId152"/>
    <p:sldId id="2473" r:id="rId153"/>
    <p:sldId id="2474" r:id="rId154"/>
    <p:sldId id="2475" r:id="rId155"/>
    <p:sldId id="2476" r:id="rId156"/>
    <p:sldId id="2477" r:id="rId157"/>
    <p:sldId id="2478" r:id="rId158"/>
    <p:sldId id="2493" r:id="rId159"/>
    <p:sldId id="2479" r:id="rId160"/>
    <p:sldId id="2480" r:id="rId161"/>
    <p:sldId id="2481" r:id="rId162"/>
    <p:sldId id="2482" r:id="rId163"/>
    <p:sldId id="2483" r:id="rId164"/>
    <p:sldId id="2484" r:id="rId165"/>
    <p:sldId id="2485" r:id="rId166"/>
    <p:sldId id="2486" r:id="rId167"/>
    <p:sldId id="2487" r:id="rId168"/>
    <p:sldId id="2488" r:id="rId169"/>
    <p:sldId id="2489" r:id="rId170"/>
    <p:sldId id="2490" r:id="rId171"/>
    <p:sldId id="2491" r:id="rId172"/>
    <p:sldId id="2492" r:id="rId173"/>
    <p:sldId id="2494" r:id="rId174"/>
    <p:sldId id="2495" r:id="rId175"/>
    <p:sldId id="2496" r:id="rId176"/>
    <p:sldId id="2497" r:id="rId177"/>
    <p:sldId id="2498" r:id="rId178"/>
    <p:sldId id="2500" r:id="rId179"/>
    <p:sldId id="2501" r:id="rId180"/>
    <p:sldId id="2502" r:id="rId181"/>
    <p:sldId id="2499" r:id="rId182"/>
    <p:sldId id="2503" r:id="rId183"/>
    <p:sldId id="2504" r:id="rId184"/>
    <p:sldId id="2505" r:id="rId185"/>
    <p:sldId id="2506" r:id="rId186"/>
    <p:sldId id="2507" r:id="rId187"/>
    <p:sldId id="2508" r:id="rId188"/>
    <p:sldId id="2509" r:id="rId189"/>
    <p:sldId id="2510" r:id="rId190"/>
    <p:sldId id="2511" r:id="rId191"/>
    <p:sldId id="2512" r:id="rId192"/>
    <p:sldId id="2513" r:id="rId193"/>
    <p:sldId id="2514" r:id="rId194"/>
    <p:sldId id="2515" r:id="rId19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7C3"/>
    <a:srgbClr val="65A9D9"/>
    <a:srgbClr val="F8F8F8"/>
    <a:srgbClr val="7F7F7F"/>
    <a:srgbClr val="50ABCC"/>
    <a:srgbClr val="3E699D"/>
    <a:srgbClr val="393939"/>
    <a:srgbClr val="344F6B"/>
    <a:srgbClr val="B5D5E4"/>
    <a:srgbClr val="62A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77" autoAdjust="0"/>
    <p:restoredTop sz="99281" autoAdjust="0"/>
  </p:normalViewPr>
  <p:slideViewPr>
    <p:cSldViewPr>
      <p:cViewPr varScale="1">
        <p:scale>
          <a:sx n="85" d="100"/>
          <a:sy n="85" d="100"/>
        </p:scale>
        <p:origin x="1680" y="72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commentAuthors" Target="commentAuthors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0BF48182-79EE-4B02-9AA5-EF29C5299923}" type="datetimeFigureOut">
              <a:rPr lang="ko-KR" altLang="en-US" smtClean="0"/>
              <a:pPr/>
              <a:t>2023-04-11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454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85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9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27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8276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529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356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701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50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96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383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C772-0537-47DB-A826-2DBEDFD248E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90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3EBC96B-6F78-47AF-A346-6FCC4E770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36E18CBF-CEB4-4B4C-A971-CACDDC114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12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buClr>
                <a:srgbClr val="50ABCC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3E0FFF8-132C-4121-9C4C-C9A32B5AB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3E0FFF8-132C-4121-9C4C-C9A32B5AB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6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1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 userDrawn="1"/>
        </p:nvGrpSpPr>
        <p:grpSpPr>
          <a:xfrm>
            <a:off x="343361" y="5990292"/>
            <a:ext cx="593327" cy="400110"/>
            <a:chOff x="197645" y="5990292"/>
            <a:chExt cx="593327" cy="400110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197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359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38980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chemeClr val="bg1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1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F71ED9D-0BD5-4A14-B383-47D6AC442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14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4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72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2" r:id="rId3"/>
    <p:sldLayoutId id="2147483695" r:id="rId4"/>
    <p:sldLayoutId id="2147483694" r:id="rId5"/>
    <p:sldLayoutId id="2147483696" r:id="rId6"/>
    <p:sldLayoutId id="2147483697" r:id="rId7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drive.google.com/drive/folders/1145mydsp-OlAjZXQjJPUmFTfxqCkebR2?usp=share_link" TargetMode="Externa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rive.google.com/drive/folders/1145mydsp-OlAjZXQjJPUmFTfxqCkebR2?usp=share_link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01</a:t>
            </a:r>
            <a:br>
              <a:rPr kumimoji="0" lang="en-US" altLang="ko-KR" sz="4000" b="1" dirty="0">
                <a:solidFill>
                  <a:srgbClr val="215968"/>
                </a:solidFill>
              </a:rPr>
            </a:br>
            <a:br>
              <a:rPr kumimoji="0" lang="en-US" altLang="ko-KR" sz="800" dirty="0"/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유형과 </a:t>
            </a:r>
            <a:r>
              <a:rPr kumimoji="0"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ETL</a:t>
            </a:r>
            <a:endParaRPr kumimoji="0" lang="ko-KR" altLang="en-US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18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B4184-CB73-4D7E-93D4-1E1B1B50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ETL </a:t>
            </a:r>
            <a:r>
              <a:rPr lang="ko-KR" altLang="en-US" dirty="0"/>
              <a:t>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9B3C3F-49BF-48E9-BEF1-4AD1F9825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187B6-1957-44AA-9E71-3908D9ABF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7" y="1298235"/>
            <a:ext cx="61817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54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E790A-4A3C-4A6F-987C-239B4209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파일 </a:t>
            </a:r>
            <a:r>
              <a:rPr lang="en-US" altLang="ko-KR" dirty="0"/>
              <a:t>import </a:t>
            </a:r>
            <a:r>
              <a:rPr lang="ko-KR" altLang="en-US" dirty="0"/>
              <a:t>가능 하도록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DA359-5B5E-46CE-8BA5-1522374F2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BF90E2-C55F-448A-A74E-5FE3F096B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46"/>
            <a:ext cx="9144000" cy="41795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23941F-9A54-49FD-9C26-10F1D69AF820}"/>
              </a:ext>
            </a:extLst>
          </p:cNvPr>
          <p:cNvSpPr/>
          <p:nvPr/>
        </p:nvSpPr>
        <p:spPr>
          <a:xfrm>
            <a:off x="2782352" y="4113386"/>
            <a:ext cx="1357600" cy="683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CC4A6-EF5E-49A5-B80F-7EA5B9B429D3}"/>
              </a:ext>
            </a:extLst>
          </p:cNvPr>
          <p:cNvSpPr txBox="1"/>
          <p:nvPr/>
        </p:nvSpPr>
        <p:spPr>
          <a:xfrm>
            <a:off x="4319972" y="4141067"/>
            <a:ext cx="1872208" cy="5183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ON </a:t>
            </a:r>
            <a:r>
              <a:rPr lang="ko-KR" altLang="en-US" sz="2800" b="1" dirty="0">
                <a:solidFill>
                  <a:srgbClr val="FF0000"/>
                </a:solidFill>
              </a:rPr>
              <a:t>으로 </a:t>
            </a:r>
            <a:r>
              <a:rPr lang="ko-KR" altLang="en-US" sz="2800" b="1" dirty="0" err="1">
                <a:solidFill>
                  <a:srgbClr val="FF0000"/>
                </a:solidFill>
              </a:rPr>
              <a:t>되있어야</a:t>
            </a:r>
            <a:r>
              <a:rPr lang="ko-KR" altLang="en-US" sz="2800" b="1" dirty="0">
                <a:solidFill>
                  <a:srgbClr val="FF0000"/>
                </a:solidFill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19546282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46DAA-7A1A-49BF-9203-77AF47B3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설정 종료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4576D6-0BEC-44D8-89DD-F825A232D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ED59F9-FBC9-4557-BAA6-E0EBB3B4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20" y="1556792"/>
            <a:ext cx="64674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589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6B59CE0-C140-4AE5-8685-E1909ADA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초기화와 추가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E79F57-D1DF-4F56-9CDD-C08B4978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1382579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https://drive.google.com/drive/folders/1145mydsp-OlAjZXQjJPUmFTfxqCkebR2?usp=share_link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 err="1"/>
              <a:t>DB_SQLSTK_FULL.sql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/>
              <a:t>C:\ai\module_project2\table </a:t>
            </a:r>
            <a:r>
              <a:rPr lang="ko-KR" altLang="en-US" dirty="0"/>
              <a:t>폴더에 </a:t>
            </a:r>
            <a:r>
              <a:rPr lang="en-US" altLang="ko-KR" dirty="0" err="1"/>
              <a:t>DB_SQLSTK_FULL.sql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C3BB5A-7380-4250-8012-F1808DDE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99807"/>
            <a:ext cx="5671162" cy="41153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F8E701-1768-429D-94A0-FD1C63E16E82}"/>
              </a:ext>
            </a:extLst>
          </p:cNvPr>
          <p:cNvSpPr/>
          <p:nvPr/>
        </p:nvSpPr>
        <p:spPr>
          <a:xfrm>
            <a:off x="3059832" y="2708920"/>
            <a:ext cx="851278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83288D-AE9F-4D06-A726-08205D4909B6}"/>
              </a:ext>
            </a:extLst>
          </p:cNvPr>
          <p:cNvSpPr/>
          <p:nvPr/>
        </p:nvSpPr>
        <p:spPr>
          <a:xfrm>
            <a:off x="3109156" y="4149080"/>
            <a:ext cx="3263044" cy="28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868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DC605B-F7C5-4C1F-8B8B-FE80C6BA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04887"/>
            <a:ext cx="6096000" cy="4848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9252BD-F19C-44BF-BB40-B0E1750E7A89}"/>
              </a:ext>
            </a:extLst>
          </p:cNvPr>
          <p:cNvSpPr/>
          <p:nvPr/>
        </p:nvSpPr>
        <p:spPr>
          <a:xfrm>
            <a:off x="1043608" y="2348880"/>
            <a:ext cx="2088232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BC1BD0-5398-476E-A8E9-0E6C3959468D}"/>
              </a:ext>
            </a:extLst>
          </p:cNvPr>
          <p:cNvSpPr/>
          <p:nvPr/>
        </p:nvSpPr>
        <p:spPr>
          <a:xfrm>
            <a:off x="1259632" y="3068959"/>
            <a:ext cx="2088232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E013-AFE2-4C15-8959-EA18C37ABC1F}"/>
              </a:ext>
            </a:extLst>
          </p:cNvPr>
          <p:cNvSpPr/>
          <p:nvPr/>
        </p:nvSpPr>
        <p:spPr>
          <a:xfrm>
            <a:off x="1643336" y="4474104"/>
            <a:ext cx="2088232" cy="61107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068F9F-906B-49F9-B9A3-7F1162E9C759}"/>
              </a:ext>
            </a:extLst>
          </p:cNvPr>
          <p:cNvSpPr/>
          <p:nvPr/>
        </p:nvSpPr>
        <p:spPr>
          <a:xfrm>
            <a:off x="4355976" y="5242033"/>
            <a:ext cx="1224136" cy="61107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95F0125-719D-4DE0-82F1-8D718B4B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초기화와 추가</a:t>
            </a:r>
          </a:p>
        </p:txBody>
      </p:sp>
    </p:spTree>
    <p:extLst>
      <p:ext uri="{BB962C8B-B14F-4D97-AF65-F5344CB8AC3E}">
        <p14:creationId xmlns:p14="http://schemas.microsoft.com/office/powerpoint/2010/main" val="18312935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1246631-4D7A-487B-A8BB-8411E667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초기화와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52084-ED96-45CD-9E71-D18B644F0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7"/>
          <a:stretch/>
        </p:blipFill>
        <p:spPr>
          <a:xfrm>
            <a:off x="3947" y="872792"/>
            <a:ext cx="9144000" cy="51124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B24F9D-BBF7-4E0F-832F-CD97172337DE}"/>
              </a:ext>
            </a:extLst>
          </p:cNvPr>
          <p:cNvSpPr/>
          <p:nvPr/>
        </p:nvSpPr>
        <p:spPr>
          <a:xfrm>
            <a:off x="1979712" y="1628801"/>
            <a:ext cx="2592288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C6E444-F321-4FDB-A0F5-ACEABF4C4074}"/>
              </a:ext>
            </a:extLst>
          </p:cNvPr>
          <p:cNvSpPr/>
          <p:nvPr/>
        </p:nvSpPr>
        <p:spPr>
          <a:xfrm>
            <a:off x="107504" y="3590980"/>
            <a:ext cx="2592288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2387E4-6041-4FD3-8B19-D5032618469A}"/>
              </a:ext>
            </a:extLst>
          </p:cNvPr>
          <p:cNvSpPr/>
          <p:nvPr/>
        </p:nvSpPr>
        <p:spPr>
          <a:xfrm>
            <a:off x="8244407" y="5583247"/>
            <a:ext cx="895645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68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2A9D4-6676-4A14-86B4-1995D79D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초기화와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542AA5-EFE2-4343-821A-C371D9AB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/>
          <a:stretch/>
        </p:blipFill>
        <p:spPr>
          <a:xfrm>
            <a:off x="161764" y="913983"/>
            <a:ext cx="8820472" cy="50300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CE354E-D5FD-4A9A-9B22-34F3B0C86437}"/>
              </a:ext>
            </a:extLst>
          </p:cNvPr>
          <p:cNvSpPr/>
          <p:nvPr/>
        </p:nvSpPr>
        <p:spPr>
          <a:xfrm>
            <a:off x="1403648" y="913983"/>
            <a:ext cx="504056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317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1140E-A5AB-487E-B435-2B35ECC5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초기화와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D3D515-5348-44E9-B900-7BEE3A6C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343400" cy="5495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47A1B8-52D2-41A2-8847-7F9AD5583CF4}"/>
              </a:ext>
            </a:extLst>
          </p:cNvPr>
          <p:cNvSpPr/>
          <p:nvPr/>
        </p:nvSpPr>
        <p:spPr>
          <a:xfrm>
            <a:off x="2459224" y="5229200"/>
            <a:ext cx="2184784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53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8BC57-F22A-4BBB-B385-FC9F6F34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초기화와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61F0D3-A7C6-4E20-9B05-A3938EFE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36712"/>
            <a:ext cx="5534025" cy="55054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55E5D3-5CDD-4A53-8744-FC42111C0D75}"/>
              </a:ext>
            </a:extLst>
          </p:cNvPr>
          <p:cNvSpPr/>
          <p:nvPr/>
        </p:nvSpPr>
        <p:spPr>
          <a:xfrm>
            <a:off x="278946" y="2852936"/>
            <a:ext cx="2420845" cy="15841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49F30-C569-432A-AD28-0410F906DB99}"/>
              </a:ext>
            </a:extLst>
          </p:cNvPr>
          <p:cNvSpPr txBox="1"/>
          <p:nvPr/>
        </p:nvSpPr>
        <p:spPr>
          <a:xfrm>
            <a:off x="3212736" y="327569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테이블이 추가 되었는지 확인</a:t>
            </a:r>
          </a:p>
        </p:txBody>
      </p:sp>
    </p:spTree>
    <p:extLst>
      <p:ext uri="{BB962C8B-B14F-4D97-AF65-F5344CB8AC3E}">
        <p14:creationId xmlns:p14="http://schemas.microsoft.com/office/powerpoint/2010/main" val="4987525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16AED-356D-4B2C-9D53-7629A97B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ko-KR" altLang="en-US" dirty="0"/>
              <a:t>되었는지 확인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07E504-C50F-4F8E-92AB-3A7D42D3C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757AD-6319-4514-B467-67E07823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3600400" cy="53003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40797E-2788-40E7-BF42-E9CDF572ADD0}"/>
              </a:ext>
            </a:extLst>
          </p:cNvPr>
          <p:cNvSpPr/>
          <p:nvPr/>
        </p:nvSpPr>
        <p:spPr>
          <a:xfrm>
            <a:off x="1747520" y="4653136"/>
            <a:ext cx="2104400" cy="604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598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FA22C-BEA5-4E8D-A186-CEA45B6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ko-KR" altLang="en-US" dirty="0"/>
              <a:t>되었는지 확인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D9AEAF-E9BE-4F00-A943-8F074FED7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1768C8-5A3D-45A7-A0A0-C5EDB571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1100958"/>
            <a:ext cx="5313015" cy="55297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8F2F1E-93B0-44AA-A88B-6AC94BE33079}"/>
              </a:ext>
            </a:extLst>
          </p:cNvPr>
          <p:cNvSpPr/>
          <p:nvPr/>
        </p:nvSpPr>
        <p:spPr>
          <a:xfrm>
            <a:off x="2555776" y="3028580"/>
            <a:ext cx="432048" cy="400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02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0073F-68BE-47DC-B538-B827707D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ETL </a:t>
            </a:r>
            <a:r>
              <a:rPr lang="ko-KR" altLang="en-US" dirty="0"/>
              <a:t>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BC74E2-FFFA-43D1-83EA-361E39574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99CE1B-5973-49A4-AB15-1E787901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43" y="1628800"/>
            <a:ext cx="8439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06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06069-B8D6-49C3-B06A-16CF1637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ko-KR" altLang="en-US" dirty="0"/>
              <a:t>되었는지 확인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B4DCC0-AE6C-4513-A836-86D34A05C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97626-1818-4173-972A-87949DEC2700}"/>
              </a:ext>
            </a:extLst>
          </p:cNvPr>
          <p:cNvSpPr txBox="1"/>
          <p:nvPr/>
        </p:nvSpPr>
        <p:spPr>
          <a:xfrm>
            <a:off x="251520" y="5759770"/>
            <a:ext cx="5040560" cy="62155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데이터가 조회되는지 확인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F2A277-BB66-4D90-AE02-A2C4BC30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717"/>
            <a:ext cx="9144000" cy="199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742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8053A6B-C702-475C-BC00-C3D49AB5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6AE21C-13CC-4703-9F50-8319996B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" y="1556792"/>
            <a:ext cx="9144000" cy="21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756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115B5-6B65-4259-B971-935C9324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STOCK </a:t>
            </a:r>
            <a:r>
              <a:rPr lang="ko-KR" altLang="en-US" dirty="0"/>
              <a:t>테이블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8722F-C541-45D9-BF93-3A44B66B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7956376" cy="549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61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88451-A1AF-45EB-BF8E-BCF2A61D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STOCK</a:t>
            </a:r>
            <a:r>
              <a:rPr lang="ko-KR" altLang="en-US" dirty="0"/>
              <a:t>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6EC06-B5BC-49A5-8C04-E8CF38B09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49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401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3C7AB-FD80-4D22-B21C-C9BF6457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HISTORY_DT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1DF819-E4C8-451D-BEA7-2C2C057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440"/>
            <a:ext cx="9144000" cy="38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248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2EF9B-03D2-4D90-AACD-28F6C357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HISTORY_DT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B39C57-C4A9-4361-A9B8-8EF0E1CD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47655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5B34D3-CCF4-4924-B523-E7AADD6A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" y="5373216"/>
            <a:ext cx="9144000" cy="12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15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43E76-68C6-4C56-B1CE-FB1932E5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HISTORY_DT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284F-48FB-42F3-9C82-00100FA1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36712"/>
            <a:ext cx="8100392" cy="56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745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40C66-D795-4311-B23C-F2C676B9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HISTORY_DT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0417F-61E7-4C8F-A242-A087C23C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105"/>
            <a:ext cx="9144000" cy="46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51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41965-432E-4201-B13C-3705B5D8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HISTORY_DT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080356-4CDD-41B6-9994-DA275BBE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908720"/>
            <a:ext cx="716207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934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EE81D-3879-4ECA-89EC-55305AFC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FINACE_Y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46BF20-A768-4091-B0FC-3D201B87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2" y="704480"/>
            <a:ext cx="6273762" cy="58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9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25DDD-2722-44BA-9D51-7BB2FFB5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ETL </a:t>
            </a:r>
            <a:r>
              <a:rPr lang="ko-KR" altLang="en-US" dirty="0"/>
              <a:t>도구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40A34B-8B25-465A-AC7E-5B66E397C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Python </a:t>
            </a:r>
            <a:r>
              <a:rPr lang="ko-KR" altLang="en-US" sz="2000" dirty="0"/>
              <a:t>의 </a:t>
            </a:r>
            <a:r>
              <a:rPr lang="en-US" altLang="ko-KR" sz="2000" dirty="0"/>
              <a:t>pandas</a:t>
            </a:r>
          </a:p>
          <a:p>
            <a:pPr lvl="1"/>
            <a:r>
              <a:rPr lang="en-US" altLang="ko-KR" sz="1600" dirty="0" err="1"/>
              <a:t>Samll</a:t>
            </a:r>
            <a:r>
              <a:rPr lang="en-US" altLang="ko-KR" sz="1600" dirty="0"/>
              <a:t> Data </a:t>
            </a:r>
            <a:r>
              <a:rPr lang="ko-KR" altLang="en-US" sz="1600" dirty="0"/>
              <a:t>의 경우 주로 사용하는 </a:t>
            </a:r>
            <a:r>
              <a:rPr lang="en-US" altLang="ko-KR" sz="1600" dirty="0"/>
              <a:t>ETL </a:t>
            </a:r>
            <a:r>
              <a:rPr lang="ko-KR" altLang="en-US" sz="1600" dirty="0"/>
              <a:t>도구</a:t>
            </a:r>
            <a:endParaRPr lang="en-US" altLang="ko-KR" sz="1600" dirty="0"/>
          </a:p>
          <a:p>
            <a:r>
              <a:rPr lang="en-US" altLang="ko-KR" sz="2000" dirty="0"/>
              <a:t>MySQL, ORACLE</a:t>
            </a:r>
          </a:p>
          <a:p>
            <a:pPr lvl="1"/>
            <a:r>
              <a:rPr lang="en-US" altLang="ko-KR" sz="1600" dirty="0"/>
              <a:t>Very</a:t>
            </a:r>
            <a:r>
              <a:rPr lang="ko-KR" altLang="en-US" sz="1600" dirty="0"/>
              <a:t> </a:t>
            </a:r>
            <a:r>
              <a:rPr lang="en-US" altLang="ko-KR" sz="1600" dirty="0"/>
              <a:t>Large</a:t>
            </a:r>
            <a:r>
              <a:rPr lang="ko-KR" altLang="en-US" sz="1600" dirty="0"/>
              <a:t> </a:t>
            </a:r>
            <a:r>
              <a:rPr lang="en-US" altLang="ko-KR" sz="1600" dirty="0"/>
              <a:t>Data</a:t>
            </a:r>
            <a:r>
              <a:rPr lang="ko-KR" altLang="en-US" sz="1600" dirty="0"/>
              <a:t> 의 경우 주로 사용하는 </a:t>
            </a:r>
            <a:r>
              <a:rPr lang="en-US" altLang="ko-KR" sz="1600" dirty="0"/>
              <a:t>ETL </a:t>
            </a:r>
            <a:r>
              <a:rPr lang="ko-KR" altLang="en-US" sz="1600" dirty="0"/>
              <a:t>도구</a:t>
            </a:r>
            <a:endParaRPr lang="en-US" altLang="ko-KR" sz="1600" dirty="0"/>
          </a:p>
          <a:p>
            <a:r>
              <a:rPr lang="en-US" altLang="ko-KR" sz="2000" dirty="0"/>
              <a:t>Python</a:t>
            </a:r>
            <a:r>
              <a:rPr lang="ko-KR" altLang="en-US" sz="2000" dirty="0"/>
              <a:t>의 </a:t>
            </a:r>
            <a:r>
              <a:rPr lang="en-US" altLang="ko-KR" sz="2000" dirty="0"/>
              <a:t>Spark</a:t>
            </a:r>
          </a:p>
          <a:p>
            <a:pPr lvl="1"/>
            <a:r>
              <a:rPr lang="en-US" altLang="ko-KR" sz="1600" dirty="0" err="1"/>
              <a:t>BigData</a:t>
            </a:r>
            <a:r>
              <a:rPr lang="en-US" altLang="ko-KR" sz="1600" dirty="0"/>
              <a:t> </a:t>
            </a:r>
            <a:r>
              <a:rPr lang="ko-KR" altLang="en-US" sz="1600" dirty="0"/>
              <a:t>의 경우 주로 사용하는 </a:t>
            </a:r>
            <a:r>
              <a:rPr lang="en-US" altLang="ko-KR" sz="1600" dirty="0"/>
              <a:t>ETL </a:t>
            </a:r>
            <a:r>
              <a:rPr lang="ko-KR" altLang="en-US" sz="1600" dirty="0"/>
              <a:t>도구 </a:t>
            </a:r>
            <a:r>
              <a:rPr lang="en-US" altLang="ko-KR" sz="1600" dirty="0"/>
              <a:t>(</a:t>
            </a:r>
            <a:r>
              <a:rPr lang="ko-KR" altLang="en-US" sz="1600" dirty="0"/>
              <a:t>파이썬 기반</a:t>
            </a:r>
            <a:r>
              <a:rPr lang="en-US" altLang="ko-KR" sz="1600" dirty="0"/>
              <a:t>)</a:t>
            </a:r>
          </a:p>
          <a:p>
            <a:r>
              <a:rPr lang="en-US" altLang="ko-KR" sz="2000" dirty="0"/>
              <a:t>Hive, Redshift</a:t>
            </a:r>
          </a:p>
          <a:p>
            <a:pPr lvl="1"/>
            <a:r>
              <a:rPr lang="en-US" altLang="ko-KR" sz="1600" dirty="0" err="1"/>
              <a:t>BigData</a:t>
            </a:r>
            <a:r>
              <a:rPr lang="en-US" altLang="ko-KR" sz="1600" dirty="0"/>
              <a:t> </a:t>
            </a:r>
            <a:r>
              <a:rPr lang="ko-KR" altLang="en-US" sz="1600" dirty="0"/>
              <a:t>의 경우 많이 사용하는 </a:t>
            </a:r>
            <a:r>
              <a:rPr lang="en-US" altLang="ko-KR" sz="1600" dirty="0"/>
              <a:t>ETL </a:t>
            </a:r>
            <a:r>
              <a:rPr lang="ko-KR" altLang="en-US" sz="1600" dirty="0"/>
              <a:t>도구 </a:t>
            </a:r>
            <a:r>
              <a:rPr lang="en-US" altLang="ko-KR" sz="1600" dirty="0"/>
              <a:t>(SQL </a:t>
            </a:r>
            <a:r>
              <a:rPr lang="ko-KR" altLang="en-US" sz="1600" dirty="0"/>
              <a:t>쿼리 기반</a:t>
            </a:r>
            <a:r>
              <a:rPr lang="en-US" altLang="ko-KR" sz="1600"/>
              <a:t>)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A6A056-4F0B-4744-8983-EE840199B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0773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C014E-9744-448D-9307-7B95AD23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FINACE_Y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E3F944-F29C-4F67-A54B-E649942C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66" y="1148864"/>
            <a:ext cx="9144000" cy="23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47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10D96-34D1-41DB-A5DD-504C4AD9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FINACE_Y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DDF654-2358-4A03-BA2F-D22829E32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7812360" cy="576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08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27B2-63B6-49CA-B27C-F820F8CF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FINACE_Y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FD927C-CDB7-44AF-BAFA-7E1C1AC5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00"/>
            <a:ext cx="9144000" cy="51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799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5B8F7-A064-479E-A5A3-52D872D4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FINACE_Y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FF7E7C-D859-4FA5-BD21-396ECF12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8460432" cy="55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121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BEDED-C2FD-4936-9D4E-CB2DAE91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FINACE_Y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9A4F2-D21D-4EEB-BCC0-664E4E47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455"/>
            <a:ext cx="8508547" cy="53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411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1CC1A-1E47-47AF-A812-62FF1014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FINACE_Y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9152CF-C78B-402D-B60B-A96E465A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254"/>
            <a:ext cx="9144000" cy="37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13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2F050-58BE-4DC6-BAA6-941C45A7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FINACE_Y </a:t>
            </a:r>
            <a:r>
              <a:rPr lang="ko-KR" altLang="en-US" dirty="0"/>
              <a:t>테이블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137127-FB07-47E2-BCEC-5DCB3CA4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152525"/>
            <a:ext cx="90678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55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892B7-77CD-4D8A-976F-9A890C75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HISTORY_YM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6A679-3A0F-4DB9-B4C9-1C6FD2E4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743"/>
            <a:ext cx="9144000" cy="537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27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7E0F5-32CF-423C-85EE-A0BBD6B7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HISTORY_YM </a:t>
            </a:r>
            <a:r>
              <a:rPr lang="ko-KR" altLang="en-US" dirty="0"/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285D2C-F0D9-4B8A-88B6-AC75B6D21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"/>
          <a:stretch/>
        </p:blipFill>
        <p:spPr>
          <a:xfrm>
            <a:off x="179513" y="908720"/>
            <a:ext cx="6984776" cy="47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323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41DB9-C3C5-47E3-9F13-05203A36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Stock </a:t>
            </a:r>
            <a:r>
              <a:rPr lang="ko-KR" altLang="en-US" dirty="0"/>
              <a:t>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CD5F83-4D6C-40D1-89B3-46EFB040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129</a:t>
            </a:fld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A3919B1-9488-46A1-88EC-CCF0DD73A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00868"/>
            <a:ext cx="5497496" cy="54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8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56810" y="3501008"/>
            <a:ext cx="6143382" cy="1902073"/>
          </a:xfrm>
        </p:spPr>
        <p:txBody>
          <a:bodyPr/>
          <a:lstStyle/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02</a:t>
            </a:r>
            <a:br>
              <a:rPr lang="en-US" altLang="ko-KR" sz="4000" b="1" dirty="0">
                <a:solidFill>
                  <a:srgbClr val="215968"/>
                </a:solidFill>
              </a:rPr>
            </a:br>
            <a:br>
              <a:rPr lang="en-US" altLang="ko-KR" sz="800" dirty="0"/>
            </a:b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시스템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B36F8D-4DD3-4FDC-BCA1-3AEF4DAE8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4419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ECDFB-F14B-4930-92C3-EE336AD6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CB11D3-BD6C-4199-9BA4-11E55FAC0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130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0AD2DA8-74AA-43AB-B70C-AF9573C3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88" y="1398920"/>
            <a:ext cx="6196368" cy="54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252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34CB8-5E6B-4943-88D0-FD1DA192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A3C6F3-00A5-432D-8F0D-8AB7CDD62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131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198ADC9-0E67-4565-8824-0610C72C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03254"/>
            <a:ext cx="9144000" cy="54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783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9AC1-9CE8-4920-9AE2-7CEFB81D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출력데이터 순서 정하기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603926-F619-4E69-967D-4A22AAFC8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A589F4-334F-4342-9E90-2B53A394E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82" y="1046652"/>
            <a:ext cx="6731792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101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8A610-63E5-4BD0-945E-1919062E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문자의 정렬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7DED56-12DC-4F57-B8DA-8E55F2C1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133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51DECB2-3149-4BC4-86C8-C3E9A05B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7740352" cy="267884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7DEF87E-CF74-4047-B3D6-2CDD4656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5219"/>
            <a:ext cx="9144000" cy="15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973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7341A-1AF0-4C87-8149-D9FAEAED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오름차순과 내림차순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F47597-0D34-47F3-B5F1-A6D2EA4AD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134</a:t>
            </a:fld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0A099B-F649-4BED-835B-74B52D019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450"/>
            <a:ext cx="8028384" cy="52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882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4E308-7EF0-4628-BEEA-82CE4F33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필요한 데이터만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D9BCB4-72A4-4042-BCBB-E717BF9E6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135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E1CD57A-96AD-4D94-9C05-7997417E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3" y="1167948"/>
            <a:ext cx="7429685" cy="56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574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BF4A1-E292-4107-8D8B-18F702E0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필요한 데이터만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6753A-C873-4093-A8DF-E394BF7EE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136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9F0FB7F-CCE3-461F-994A-EBC0A19B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8741960" cy="55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862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9F763-2094-49EB-A033-7B9AAABC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조건연산식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632C5-31DD-4361-B190-5A06D5D5C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137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452CEF7-6498-473C-A240-71E15EF3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27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429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99FDA-D8C5-4936-8854-CECD5AFE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조건연산식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47B133-53C5-4743-A4EF-458353C74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138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31E5FC-59EA-4105-8EA3-EED0C1CB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16992"/>
            <a:ext cx="8280920" cy="56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150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6C67E-7863-4C96-BA89-11B64BE4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04396C-194A-47CD-8A46-39132FAD1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139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AF4715D-D692-42CF-BC02-CA3EA0A1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063"/>
            <a:ext cx="9144000" cy="45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/>
              <a:t>관찰의 결과로 나타난 정량적 혹은 정성적인 실제 값</a:t>
            </a:r>
            <a:endParaRPr lang="en-US" altLang="ko-KR" dirty="0"/>
          </a:p>
          <a:p>
            <a:r>
              <a:rPr lang="ko-KR" altLang="en-US" dirty="0"/>
              <a:t>정보 </a:t>
            </a:r>
            <a:r>
              <a:rPr lang="en-US" altLang="ko-KR" dirty="0"/>
              <a:t>: </a:t>
            </a:r>
            <a:r>
              <a:rPr lang="ko-KR" altLang="en-US" dirty="0"/>
              <a:t>데이터에 의미를 부여한 것</a:t>
            </a:r>
            <a:endParaRPr lang="en-US" altLang="ko-KR" dirty="0"/>
          </a:p>
          <a:p>
            <a:r>
              <a:rPr lang="ko-KR" altLang="en-US" dirty="0"/>
              <a:t>지식 </a:t>
            </a:r>
            <a:r>
              <a:rPr lang="en-US" altLang="ko-KR" dirty="0"/>
              <a:t>: </a:t>
            </a:r>
            <a:r>
              <a:rPr lang="ko-KR" altLang="en-US" dirty="0"/>
              <a:t>사물이나 현상에 대한 이해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5247" y="553205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1-1 </a:t>
            </a:r>
            <a:r>
              <a:rPr lang="ko-KR" altLang="en-US" sz="1400" b="1" dirty="0">
                <a:ea typeface="맑은 고딕" panose="020B0503020000020004" pitchFamily="50" charset="-127"/>
              </a:rPr>
              <a:t>데이터</a:t>
            </a:r>
            <a:r>
              <a:rPr lang="en-US" altLang="ko-KR" sz="1400" b="1" dirty="0"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ea typeface="맑은 고딕" panose="020B0503020000020004" pitchFamily="50" charset="-127"/>
              </a:rPr>
              <a:t>정보</a:t>
            </a:r>
            <a:r>
              <a:rPr lang="en-US" altLang="ko-KR" sz="1400" b="1" dirty="0"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ea typeface="맑은 고딕" panose="020B0503020000020004" pitchFamily="50" charset="-127"/>
              </a:rPr>
              <a:t>지식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1F537A-7A4A-4C0B-9876-73F8EBFC6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482920"/>
            <a:ext cx="6552728" cy="292899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417C-8D53-4A6B-85FE-F07726CEC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3217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982A6-4D31-4361-8CDD-F64E6D13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762BDE-47BF-4E22-9CE6-00A679265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140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5667AF1-94EF-416B-B430-716D5C65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904"/>
            <a:ext cx="9144000" cy="422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070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F669C-0E3F-4870-AE18-EDD7EE9C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8596A2-FE8D-493D-877F-1BD5E9443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141</a:t>
            </a:fld>
            <a:endParaRPr lang="ko-KR" altLang="en-US" dirty="0"/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C926059-E16C-4D7B-B780-959DA67F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58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578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6E8E5-E0E5-4D68-95A8-DB24F9ED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CFB384-A40D-4ADB-A562-0EF80F50B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142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93D2ACE-A55B-4316-A4B6-806C6B97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9" y="1052736"/>
            <a:ext cx="9144000" cy="55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608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8A636-F802-473B-8C03-A97CAF53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D8BE7A-036E-496E-BF23-1163A124A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143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AFF4A0-EE57-4165-BDD5-B0C852CE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4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885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B277F-4DD7-417F-A47B-43BFD950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와 </a:t>
            </a:r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97D673-F593-4B07-B949-2F90ABA8C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144</a:t>
            </a:fld>
            <a:endParaRPr lang="ko-KR" altLang="en-US" dirty="0"/>
          </a:p>
        </p:txBody>
      </p:sp>
      <p:pic>
        <p:nvPicPr>
          <p:cNvPr id="5" name="그림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83CDD260-5366-4619-9227-098C3DD7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" y="1058243"/>
            <a:ext cx="9144000" cy="509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207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3F3D8-376C-4DE7-8A3C-A331EE18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와 </a:t>
            </a:r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15AB54-E9A1-4D7C-97AD-A9960481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145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7C6E775-CD0B-4ADD-8E37-3B7ACBB7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301" y="914237"/>
            <a:ext cx="9144000" cy="59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44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E16E5-78EC-408A-9607-01C0F855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와 </a:t>
            </a:r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B381AA-6823-4C64-8F60-4BEAD5AE6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146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ADB305C-D353-43CB-9FBC-59C03B88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48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072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64C40-5543-48D9-976B-E1CE5685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문자와 숫자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23C279-522E-4A64-A1A4-6113A9179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147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AF99AE-D95B-476D-B4A3-4EE5878D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182456" cy="56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60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005A1-0734-458A-B902-02E069AE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996022-D88D-49B5-9005-CD9EB2CBA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148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4DAE8FA-0588-47FD-AAFB-61314837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" y="1196752"/>
            <a:ext cx="9144000" cy="477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56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640DA-E7BE-4667-9281-025E5C78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CE6036-E017-41D8-AE13-B3F705A0A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149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9F9E1DA-A941-4938-9243-0B8978F3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267"/>
            <a:ext cx="9144000" cy="354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일상생활의 데이터베이스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데이터베이스란</a:t>
            </a:r>
            <a:r>
              <a:rPr lang="en-US" altLang="ko-KR" sz="2000" dirty="0">
                <a:solidFill>
                  <a:schemeClr val="tx2"/>
                </a:solidFill>
              </a:rPr>
              <a:t>?</a:t>
            </a:r>
            <a:br>
              <a:rPr lang="en-US" altLang="ko-KR" dirty="0"/>
            </a:br>
            <a:r>
              <a:rPr lang="ko-KR" altLang="en-US" dirty="0"/>
              <a:t>조직에 필요한 정보를 얻기 위해 논리적으로 연관된 데이터를 모아 구조적으로 통합해 놓은 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6863" y="616530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rgbClr val="7F7F7F"/>
                </a:solidFill>
                <a:ea typeface="맑은 고딕" panose="020B0503020000020004" pitchFamily="50" charset="-127"/>
              </a:rPr>
              <a:t>그림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1-2 </a:t>
            </a:r>
            <a:r>
              <a:rPr lang="ko-KR" altLang="en-US" sz="1400" b="1" dirty="0">
                <a:ea typeface="맑은 고딕" panose="020B0503020000020004" pitchFamily="50" charset="-127"/>
              </a:rPr>
              <a:t>일상생활에서 생성되는 데이터베이스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92896"/>
            <a:ext cx="6900256" cy="36004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85991A-12C2-402E-8F6C-A98593A8E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156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46F09-F752-4ED3-A12E-CA69F9E1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D608C-5B0F-43B3-BCF0-AE627B39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150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2B5F436-4035-45B8-AA7A-632C274A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680"/>
            <a:ext cx="7884368" cy="50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932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8A1DD-2DCC-4415-AB3C-AE09C312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A6D52B-2073-4F16-B13A-012060F59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151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E83EBA8-4866-4E10-B23B-D689CFA5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76263"/>
            <a:ext cx="5220072" cy="131518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9328735-4ED9-4E4E-A816-F8A26D0E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1450"/>
            <a:ext cx="5385201" cy="33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27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B237E-220E-484D-B463-1450F741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FD8B6C-0570-4227-BE3C-13582DB48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152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A3BBA0E-55C3-4E96-8B46-28353E7F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508"/>
            <a:ext cx="9144000" cy="49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418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0240C-C2B5-47F2-96DF-60452648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DFA492-A946-4168-88B3-2B99EF7B3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153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8BCBCC-9E41-491B-AB33-684EB943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127"/>
            <a:ext cx="8172400" cy="52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66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E3D29-58CB-4066-9253-08A3FCCD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BETWEEN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0F13EE-B602-4AA8-861A-07400312E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154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DEB526C-7AF7-436D-827F-1CD55D06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319"/>
            <a:ext cx="9144000" cy="4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1389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A6CCB-28BD-4DD7-9D10-06704E02E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BETWEEN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0B8115-9438-4B62-A653-97768153B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155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7C72119-9C6F-4F6F-93AB-B9F777E8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23"/>
            <a:ext cx="9144000" cy="50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863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CDDC5-7E15-47C3-91AC-2CF36DCF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컬럼의 </a:t>
            </a:r>
            <a:r>
              <a:rPr lang="en-US" altLang="ko-KR" dirty="0"/>
              <a:t>ORDER 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99B35-9A06-4F1A-AD2C-33C4876FF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156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16B30DE-8C26-404C-8CA6-A43C5302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9" y="1061652"/>
            <a:ext cx="7581266" cy="57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840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6F84F-4B30-432F-BEE5-9D032F07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컬럼의 </a:t>
            </a:r>
            <a:r>
              <a:rPr lang="en-US" altLang="ko-KR" dirty="0"/>
              <a:t>ORDER 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4E3A8E-7755-4019-B221-518EA1FEC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157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B550728-BCBA-461C-83E3-ABC0652F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2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018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D35B-FBF2-4E00-9DF0-5D02ED8E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별칭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38ACFB-7AE3-4564-B070-4CF53F36D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158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61F8DA1-AFF7-4FEE-8A48-F397071D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028384" cy="535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887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B8445-FC63-4792-B2C4-E3A6C341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컬럼 별칭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73B881-E09A-45CA-A139-640D876FD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975345"/>
          </a:xfrm>
        </p:spPr>
        <p:txBody>
          <a:bodyPr/>
          <a:lstStyle/>
          <a:p>
            <a:r>
              <a:rPr lang="ko-KR" altLang="en-US" dirty="0" err="1"/>
              <a:t>컬러명</a:t>
            </a:r>
            <a:r>
              <a:rPr lang="ko-KR" altLang="en-US" dirty="0"/>
              <a:t> 뒤에 </a:t>
            </a:r>
            <a:r>
              <a:rPr lang="ko-KR" altLang="en-US" dirty="0" err="1"/>
              <a:t>한칸</a:t>
            </a:r>
            <a:r>
              <a:rPr lang="ko-KR" altLang="en-US" dirty="0"/>
              <a:t> 띄고 컬럼 별칭을 입력</a:t>
            </a:r>
            <a:endParaRPr lang="en-US" altLang="ko-KR" dirty="0"/>
          </a:p>
          <a:p>
            <a:r>
              <a:rPr lang="ko-KR" altLang="en-US" dirty="0"/>
              <a:t>조회 결과에서 </a:t>
            </a:r>
            <a:r>
              <a:rPr lang="ko-KR" altLang="en-US" dirty="0" err="1"/>
              <a:t>컬럼명</a:t>
            </a:r>
            <a:r>
              <a:rPr lang="ko-KR" altLang="en-US" dirty="0"/>
              <a:t> 대신에 별칭이 출력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2C858D-BD39-474A-AA73-62928A950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159</a:t>
            </a:fld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B7592C-8726-414F-AB44-37359842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4679"/>
            <a:ext cx="9144000" cy="286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3596" y="5373216"/>
            <a:ext cx="842691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rgbClr val="7F7F7F"/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rgbClr val="7F7F7F"/>
                </a:solidFill>
                <a:ea typeface="맑은 고딕" panose="020B0503020000020004" pitchFamily="50" charset="-127"/>
              </a:rPr>
              <a:t>1-3 </a:t>
            </a:r>
            <a:r>
              <a:rPr lang="ko-KR" altLang="en-US" sz="1400" b="1" dirty="0">
                <a:ea typeface="맑은 고딕" panose="020B0503020000020004" pitchFamily="50" charset="-127"/>
              </a:rPr>
              <a:t>편의점과 철도회사의 데이터베이스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rPr>
              <a:t>간단한 거래도 많은 데이터가 포함된다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/>
          <a:p>
            <a:r>
              <a:rPr lang="ko-KR" altLang="en-US" dirty="0"/>
              <a:t>일상생활의 데이터베이스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049" name="_x597328744" descr="EMB000013c82a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6635"/>
            <a:ext cx="1512168" cy="379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053" name="_x597331264" descr="EMB000013c82ab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628800"/>
            <a:ext cx="1917213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11EFFB-13FE-43B2-B765-45FF4A002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2964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DDD5BD3-2599-4C6E-A304-2F6EBF70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컬럼 별칭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DB786A-1702-4121-BBFB-A378FE5A5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160</a:t>
            </a:fld>
            <a:endParaRPr lang="ko-KR" altLang="en-US" dirty="0"/>
          </a:p>
        </p:txBody>
      </p:sp>
      <p:pic>
        <p:nvPicPr>
          <p:cNvPr id="7" name="그림 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0BE1662D-20C9-41BD-B397-ACF1A17F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808"/>
            <a:ext cx="9144000" cy="26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690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A7792-2A0E-4130-A33A-ADBCF719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컬럼 별칭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D13790-B684-4B0F-A236-0234BC26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161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5E5AE6C-6767-474A-AEC3-F755030F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348"/>
            <a:ext cx="9144000" cy="43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459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79EA9-F5ED-4350-ABE0-E60518A0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AD47D9-B408-4AC3-AE2A-3BDB8400A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162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C392954-5280-45C7-AADE-C771F053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640"/>
            <a:ext cx="9144000" cy="42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94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A7D19-4D45-448D-A08D-3E9E7BB1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672E-7477-4408-916E-CE2543D50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163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09087DB-66E7-44D0-941D-A6A6F82A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711"/>
            <a:ext cx="9144000" cy="432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93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47C42-0BA3-45D7-8F2F-8878CC44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주가 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47F5E5-8F8C-40A8-90CA-9CEF028ED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164</a:t>
            </a:fld>
            <a:endParaRPr lang="ko-KR" altLang="en-US" dirty="0"/>
          </a:p>
        </p:txBody>
      </p:sp>
      <p:pic>
        <p:nvPicPr>
          <p:cNvPr id="5" name="그림 4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B363B34E-3179-4AF0-899E-382E92A6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8" y="1127028"/>
            <a:ext cx="5615870" cy="545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597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127A2-4F92-4172-9F43-5D9B7690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주가 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84E333-CCF3-46B0-8136-4C3368441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165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B1EBD0-5A1E-43FF-A593-F795CF80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" y="1268760"/>
            <a:ext cx="9144000" cy="172509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152F3C-949A-4079-B94A-31AF7FCC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" y="2923643"/>
            <a:ext cx="7609438" cy="35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636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96C82-1EEF-4C22-9EDA-37319352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날짜조건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EFD3C6-9AEA-4467-B89C-9EA85C2C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166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5B715F6-A55F-404C-9573-24616FC5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109"/>
            <a:ext cx="9144000" cy="49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236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C5AE1-AC40-48F4-8DB7-B5AF7AA4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날짜조건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57A66E-1931-42FD-ACA4-0B9A4F45D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167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AFDA677-5AFD-463C-AC52-8BC3A39D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083"/>
            <a:ext cx="9144000" cy="36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05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5484B-9E69-4F95-8929-AE8E5356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날짜조건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172942-CFE7-414C-BAFB-53B23FEE4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168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5E100D0-2EC8-4094-A1AE-E1D4810E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944"/>
            <a:ext cx="9144000" cy="31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572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49E2E-E975-41B0-AA1D-E3728B65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날짜조건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D86CC0-C859-4806-B4ED-F1C7ECD24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169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5CA6AF5-69DE-4D38-B0A7-25C91722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5163"/>
            <a:ext cx="9144000" cy="32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36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시스템의 예 </a:t>
            </a:r>
            <a:r>
              <a:rPr lang="en-US" altLang="ko-KR" dirty="0"/>
              <a:t>: </a:t>
            </a:r>
            <a:r>
              <a:rPr lang="ko-KR" altLang="en-US" dirty="0"/>
              <a:t>마당서점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" y="1844824"/>
            <a:ext cx="7393260" cy="2535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84763"/>
              </p:ext>
            </p:extLst>
          </p:nvPr>
        </p:nvGraphicFramePr>
        <p:xfrm>
          <a:off x="683569" y="4509120"/>
          <a:ext cx="7056784" cy="11521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도서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100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</a:t>
                      </a: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근처 학교의 학생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지역 주민</a:t>
                      </a: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업무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회계 업무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계산기 사용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장부에 기록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서비스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사장이 직접 도서 안내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1955" y="581555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1-6</a:t>
            </a:r>
            <a:r>
              <a:rPr lang="ko-KR" altLang="en-US" sz="1400" b="1" dirty="0">
                <a:ea typeface="맑은 고딕" panose="020B0503020000020004" pitchFamily="50" charset="-127"/>
              </a:rPr>
              <a:t> 마당서점 초기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[1</a:t>
            </a:r>
            <a:r>
              <a:rPr kumimoji="0" lang="ko-KR" altLang="en-US" sz="2000" dirty="0">
                <a:solidFill>
                  <a:schemeClr val="tx2"/>
                </a:solidFill>
              </a:rPr>
              <a:t>단계</a:t>
            </a:r>
            <a:r>
              <a:rPr kumimoji="0" lang="en-US" altLang="ko-KR" sz="2000" dirty="0">
                <a:solidFill>
                  <a:schemeClr val="tx2"/>
                </a:solidFill>
              </a:rPr>
              <a:t>] </a:t>
            </a:r>
            <a:r>
              <a:rPr kumimoji="0" lang="ko-KR" altLang="en-US" sz="2000" dirty="0">
                <a:solidFill>
                  <a:schemeClr val="tx2"/>
                </a:solidFill>
              </a:rPr>
              <a:t>마당서점의 시작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6239F5-27EB-48FB-84B3-CA3AD05C4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C8B0B-77FC-4462-A921-73D77121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 관련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564C48-F807-4FB2-A32C-0BD2A31DF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170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79F4A0-F9D7-4F83-8F90-F9409843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916"/>
            <a:ext cx="9144000" cy="43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194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168E6-1233-487D-B795-86C7A173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 관련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14861D-3E5D-4338-9BAB-890E45DDC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171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DC807BB-3300-4DAF-B6C3-D0111E55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49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11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040D7-8E5F-4E54-AC4D-99ED64B6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 관련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890C65-093E-40BB-9DBE-5979B4C40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172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017E305-5A51-40A9-A41C-A7925ABC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8" y="1178478"/>
            <a:ext cx="7268912" cy="56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669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710A0-85E1-425E-A3C6-0BDABFF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 관련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6DD889-F341-4590-A2D5-8DF9FD552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173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A6008A1-2E2A-4AC4-9CE1-733AC4E4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391"/>
            <a:ext cx="9144000" cy="36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84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BD081-B896-4B68-9073-A4B2C548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 관련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C3820-5DA8-49DE-8C20-322D047E2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174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CD0AF5A-681D-4BA1-896C-A020C23D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058"/>
            <a:ext cx="8244408" cy="54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17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DEC92-3062-42DF-9ED0-CE74630C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261E8E-9B0F-4A12-ABCF-72F32A00F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175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5427134-BED5-4C33-AA6C-C4CFA6C7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298"/>
            <a:ext cx="9144000" cy="330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35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3FA62-05A8-4A6D-80E4-955DB60E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9ADEE9-5A32-4C16-A85B-187381F65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176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279D857-9D76-474C-ABA9-B659A725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155"/>
            <a:ext cx="9144000" cy="29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822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AF154-7A2D-4990-9596-1FF0BBBC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9F64D5-778A-49F1-9E2D-28AAD5174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177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2BA6823-6BD5-4419-87D1-DE108881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331"/>
            <a:ext cx="9144000" cy="31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538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56810" y="3573016"/>
            <a:ext cx="7079486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07</a:t>
            </a:r>
            <a:br>
              <a:rPr kumimoji="0" lang="en-US" altLang="ko-KR" dirty="0">
                <a:solidFill>
                  <a:schemeClr val="bg1"/>
                </a:solidFill>
              </a:rPr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주식 데이터 분석 </a:t>
            </a:r>
            <a:endParaRPr kumimoji="0" lang="en-US" altLang="ko-KR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kumimoji="0"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봉차트와 일별주가</a:t>
            </a:r>
            <a:r>
              <a:rPr kumimoji="0"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E42643-DA56-4296-A35E-B2D99A7A2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9307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BCD211B-A1F7-4E5B-A2EA-367F781B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봉차트와 일별 주가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11D46E-7FA6-448B-BDB4-4690B0E8D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5EDEF-F207-48AC-B797-CCC510F2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49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13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시스템의 예 </a:t>
            </a:r>
            <a:r>
              <a:rPr lang="en-US" altLang="ko-KR" dirty="0"/>
              <a:t>: </a:t>
            </a:r>
            <a:r>
              <a:rPr lang="ko-KR" altLang="en-US" dirty="0"/>
              <a:t>마당서점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08479"/>
              </p:ext>
            </p:extLst>
          </p:nvPr>
        </p:nvGraphicFramePr>
        <p:xfrm>
          <a:off x="683569" y="4509120"/>
          <a:ext cx="7056784" cy="11521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도서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1,000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</a:t>
                      </a: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근처 학교의 학생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지역 주민</a:t>
                      </a: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업무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회계 업무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컴퓨터 사용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파일 시스템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서비스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컴퓨터를 이용하여 도서 검색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직원 고용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1955" y="580640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1-7</a:t>
            </a:r>
            <a:r>
              <a:rPr lang="ko-KR" altLang="en-US" sz="1400" b="1" dirty="0">
                <a:ea typeface="맑은 고딕" panose="020B0503020000020004" pitchFamily="50" charset="-127"/>
              </a:rPr>
              <a:t> 마당서점 전산화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850157"/>
            <a:ext cx="6048151" cy="258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[2</a:t>
            </a:r>
            <a:r>
              <a:rPr kumimoji="0" lang="ko-KR" altLang="en-US" sz="2000" dirty="0">
                <a:solidFill>
                  <a:schemeClr val="tx2"/>
                </a:solidFill>
              </a:rPr>
              <a:t>단계</a:t>
            </a:r>
            <a:r>
              <a:rPr kumimoji="0" lang="en-US" altLang="ko-KR" sz="2000" dirty="0">
                <a:solidFill>
                  <a:schemeClr val="tx2"/>
                </a:solidFill>
              </a:rPr>
              <a:t>] </a:t>
            </a:r>
            <a:r>
              <a:rPr kumimoji="0" lang="ko-KR" altLang="en-US" sz="2000" dirty="0">
                <a:solidFill>
                  <a:schemeClr val="tx2"/>
                </a:solidFill>
              </a:rPr>
              <a:t>컴퓨터의 도입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0CAB9D-7BB2-468F-97B6-4ABC54084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9133-22F7-403D-8641-BE78271C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봉차트와 일별 주가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43D7B9-DD1B-43A0-9093-4B49D98BE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146398-F5E1-4F79-B84F-32108D64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850"/>
            <a:ext cx="8172400" cy="547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5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2573E-03D5-44C9-AB0E-0C6A75BE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봉차트와 일별 주가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04A3FE-BF0A-467F-A659-B9B2F893F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964483-C2E9-4138-92E3-CB3DBCC0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2736"/>
            <a:ext cx="5942025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199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E63DD-D4C9-4048-A3C0-762439A2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망치 모양 봉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7AF1F7-C007-46C3-A889-06877B39E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182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7EECD2D-CF8A-41E5-9293-729775C0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594"/>
            <a:ext cx="9144000" cy="46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767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58B74-1811-41B1-ACEF-4E5AD4AD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망치 모양 봉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1711F0-2251-4D27-8E44-834F1703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183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4B8564E-A8AB-41FE-94EE-ED4E1789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517"/>
            <a:ext cx="8244408" cy="54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78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79974-E336-4081-AE3A-997D437E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망치 모양 봉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03BD89-280E-4417-86C4-F116517ED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F87874-4C36-4CF5-9F6F-F025A32D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980728"/>
            <a:ext cx="9144000" cy="57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893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E75EB-1860-4B79-9C1B-56252195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망치 모양 봉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26D6C3-3A8C-4027-8B7F-CA11A5F16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185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B2673C8-59CA-4720-9F35-6126640C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5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780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3A1ED-4FB6-46E3-810F-D785138E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망치 모양 봉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B8A4B1-2425-4D8B-85BC-764A2C306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186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95C9697-0045-47FB-94E9-C7DBDE24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727"/>
            <a:ext cx="9144000" cy="45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102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B7EA-5891-48C4-A847-D7E43FB3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망치 모양 봉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FBA7D1-EEF0-4217-B91A-448F609FD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187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0E1F597-1038-4D77-A73A-DAC7D4E2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6752"/>
            <a:ext cx="652928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255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5AE5F-08E3-4B8E-9DAA-92E089A2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위꼬리가 긴 양봉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78D306-F030-4B0F-8CC0-8F4D1E9B4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188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C0496B5-1506-4198-8CF9-9748F4B36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03" y="980728"/>
            <a:ext cx="9144000" cy="51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142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E524-847A-4DDE-AFFE-F36421A4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위꼬리가 긴 양봉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B089BD-63BC-4D35-A61D-B6F126075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189</a:t>
            </a:fld>
            <a:endParaRPr lang="ko-KR" altLang="en-US" dirty="0"/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66F02A8-120E-4185-90ED-EC688ED4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341"/>
            <a:ext cx="9144000" cy="454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70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시스템의 예 </a:t>
            </a:r>
            <a:r>
              <a:rPr lang="en-US" altLang="ko-KR" dirty="0"/>
              <a:t>: </a:t>
            </a:r>
            <a:r>
              <a:rPr lang="ko-KR" altLang="en-US" dirty="0"/>
              <a:t>마당서점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487769"/>
              </p:ext>
            </p:extLst>
          </p:nvPr>
        </p:nvGraphicFramePr>
        <p:xfrm>
          <a:off x="683569" y="4509120"/>
          <a:ext cx="7056784" cy="11521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도서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10,000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</a:t>
                      </a: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서울 지역 고객</a:t>
                      </a: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업무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회계 업무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컴퓨터 사용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데이터베이스 시스템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서비스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클라이언트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서버 시스템으로 지점을 연결하여 도서 검색 서비스 제공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1955" y="577897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1-8</a:t>
            </a:r>
            <a:r>
              <a:rPr lang="ko-KR" altLang="en-US" sz="1400" b="1" dirty="0">
                <a:ea typeface="맑은 고딕" panose="020B0503020000020004" pitchFamily="50" charset="-127"/>
              </a:rPr>
              <a:t> 마당서점 </a:t>
            </a:r>
            <a:r>
              <a:rPr lang="en-US" altLang="ko-KR" sz="1400" b="1" dirty="0">
                <a:ea typeface="맑은 고딕" panose="020B0503020000020004" pitchFamily="50" charset="-127"/>
              </a:rPr>
              <a:t>DBMS </a:t>
            </a:r>
            <a:r>
              <a:rPr lang="ko-KR" altLang="en-US" sz="1400" b="1" dirty="0">
                <a:ea typeface="맑은 고딕" panose="020B0503020000020004" pitchFamily="50" charset="-127"/>
              </a:rPr>
              <a:t>도입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662114"/>
            <a:ext cx="7668344" cy="268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[3</a:t>
            </a:r>
            <a:r>
              <a:rPr kumimoji="0" lang="ko-KR" altLang="en-US" sz="2000" dirty="0">
                <a:solidFill>
                  <a:schemeClr val="tx2"/>
                </a:solidFill>
              </a:rPr>
              <a:t>단계</a:t>
            </a:r>
            <a:r>
              <a:rPr kumimoji="0" lang="en-US" altLang="ko-KR" sz="2000" dirty="0">
                <a:solidFill>
                  <a:schemeClr val="tx2"/>
                </a:solidFill>
              </a:rPr>
              <a:t>] </a:t>
            </a:r>
            <a:r>
              <a:rPr kumimoji="0" lang="ko-KR" altLang="en-US" sz="2000" dirty="0">
                <a:solidFill>
                  <a:schemeClr val="tx2"/>
                </a:solidFill>
              </a:rPr>
              <a:t>지점 개설 및 데이터베이스 구축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AF7380-8432-4AAA-BCBA-85EA68835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FE435-D12F-467A-99DA-5BA7DD77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위꼬리가 긴 양봉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7C75AA-4403-43AA-A4BD-E3A58D5A9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190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ACC7CE1-7A53-48FE-A45E-3C662FBF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24744"/>
            <a:ext cx="9144000" cy="544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41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43CA8-0A32-47D8-B39C-290E367F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위꼬리가 긴 양봉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77DAB0-5316-4A77-9BDF-E07991AE6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225DB-EAA7-4030-AEBB-EE8EC90E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" y="990353"/>
            <a:ext cx="9144000" cy="56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19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F46ED-58A6-4A16-8ADC-A24CF80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A861F6-32AD-43DA-A6E8-8E3D0230E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192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CAA78F1-189C-45BF-B37D-7B902F61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895"/>
            <a:ext cx="9144000" cy="32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307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3D146-4592-49C9-AF3E-F6E8BABB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B40E5-09B4-4C6F-86C1-7D969CC52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193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E78AFED-226D-4855-9E67-0BD91484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549"/>
            <a:ext cx="9144000" cy="27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507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7B134-4E59-4D38-837D-57AD4DA6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1A1BF-F005-48E5-BA38-77A4BC328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194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A1433D0-C124-420F-B980-330A3B92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988"/>
            <a:ext cx="9144000" cy="30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9525"/>
            <a:r>
              <a:rPr spc="-120" dirty="0">
                <a:latin typeface="Arial"/>
                <a:cs typeface="Arial"/>
              </a:rPr>
              <a:t>Sma</a:t>
            </a:r>
            <a:r>
              <a:rPr spc="-45" dirty="0">
                <a:latin typeface="Arial"/>
                <a:cs typeface="Arial"/>
              </a:rPr>
              <a:t>l</a:t>
            </a:r>
            <a:r>
              <a:rPr spc="-90" dirty="0">
                <a:latin typeface="Arial"/>
                <a:cs typeface="Arial"/>
              </a:rPr>
              <a:t>l</a:t>
            </a:r>
            <a:r>
              <a:rPr spc="-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Data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5DFDB1-7381-4F1E-A7DE-55420F5E7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marR="6715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spc="-109" dirty="0" err="1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서베이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데이터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수준</a:t>
            </a:r>
            <a:r>
              <a:rPr lang="ko-KR" altLang="en-US" b="1" spc="-13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또는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간단한</a:t>
            </a:r>
            <a:r>
              <a:rPr lang="ko-KR" altLang="en-US" b="1" spc="-14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정형</a:t>
            </a:r>
            <a:r>
              <a:rPr lang="ko-KR" altLang="en-US" b="1" spc="-14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데이터</a:t>
            </a:r>
            <a:r>
              <a:rPr lang="ko-KR" altLang="en-US" b="1" spc="-75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일</a:t>
            </a:r>
            <a:r>
              <a:rPr lang="ko-KR" altLang="en-US" b="1" spc="-131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또는</a:t>
            </a:r>
            <a:r>
              <a:rPr lang="ko-KR" altLang="en-US" b="1" spc="-14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월</a:t>
            </a:r>
            <a:r>
              <a:rPr lang="ko-KR" altLang="en-US" b="1" spc="-131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단위</a:t>
            </a:r>
            <a:r>
              <a:rPr lang="ko-KR" altLang="en-US" b="1" spc="-14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발생되는</a:t>
            </a:r>
            <a:r>
              <a:rPr lang="ko-KR" altLang="en-US" b="1" spc="-15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데이터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맑은 고딕"/>
            </a:endParaRPr>
          </a:p>
          <a:p>
            <a:pPr marL="295275" indent="-285750">
              <a:spcBef>
                <a:spcPts val="1080"/>
              </a:spcBef>
              <a:buFont typeface="Wingdings" panose="05000000000000000000" pitchFamily="2" charset="2"/>
              <a:buChar char="§"/>
            </a:pPr>
            <a:r>
              <a:rPr lang="en-US" altLang="ko-KR" b="1" spc="90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300~1</a:t>
            </a:r>
            <a:r>
              <a:rPr lang="en-US" altLang="ko-KR" b="1" spc="8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0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만</a:t>
            </a:r>
            <a:r>
              <a:rPr lang="ko-KR" altLang="en-US" b="1" spc="-13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건의</a:t>
            </a:r>
            <a:r>
              <a:rPr lang="ko-KR" altLang="en-US" b="1" spc="-13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en-US" altLang="ko-KR" b="1" spc="-90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Reco</a:t>
            </a:r>
            <a:r>
              <a:rPr lang="en-US" altLang="ko-KR" b="1" spc="-5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r</a:t>
            </a:r>
            <a:r>
              <a:rPr lang="en-US" altLang="ko-KR" b="1" spc="-2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d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로</a:t>
            </a:r>
            <a:r>
              <a:rPr lang="ko-KR" altLang="en-US" b="1" spc="-131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구성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맑은 고딕"/>
            </a:endParaRPr>
          </a:p>
          <a:p>
            <a:pPr marL="295275" indent="-285750">
              <a:spcBef>
                <a:spcPts val="1080"/>
              </a:spcBef>
              <a:buFont typeface="Wingdings" panose="05000000000000000000" pitchFamily="2" charset="2"/>
              <a:buChar char="§"/>
            </a:pP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샘플링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된</a:t>
            </a:r>
            <a:r>
              <a:rPr lang="ko-KR" altLang="en-US" b="1" spc="-13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데이터로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통계적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지식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및</a:t>
            </a:r>
            <a:r>
              <a:rPr lang="ko-KR" altLang="en-US" b="1" spc="-131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처리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필요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맑은 고딕"/>
            </a:endParaRPr>
          </a:p>
          <a:p>
            <a:pPr marL="295275" indent="-285750">
              <a:spcBef>
                <a:spcPts val="1080"/>
              </a:spcBef>
              <a:buFont typeface="Wingdings" panose="05000000000000000000" pitchFamily="2" charset="2"/>
              <a:buChar char="§"/>
            </a:pP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국내에서는</a:t>
            </a:r>
            <a:r>
              <a:rPr lang="ko-KR" altLang="en-US" b="1" spc="-158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en-US" altLang="ko-KR" b="1" spc="86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199</a:t>
            </a:r>
            <a:r>
              <a:rPr lang="en-US" altLang="ko-KR" b="1" spc="8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9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년</a:t>
            </a:r>
            <a:r>
              <a:rPr lang="ko-KR" altLang="en-US" b="1" spc="-14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이</a:t>
            </a:r>
            <a:r>
              <a:rPr lang="ko-KR" altLang="en-US" b="1" spc="-11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전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에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주 로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활용</a:t>
            </a:r>
          </a:p>
          <a:p>
            <a:pPr marL="295275" indent="-285750">
              <a:spcBef>
                <a:spcPts val="1080"/>
              </a:spcBef>
              <a:buFont typeface="Wingdings" panose="05000000000000000000" pitchFamily="2" charset="2"/>
              <a:buChar char="§"/>
            </a:pP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엑셀</a:t>
            </a:r>
            <a:r>
              <a:rPr lang="en-US" altLang="ko-KR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, CSV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파일에 저장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맑은 고딕"/>
            </a:endParaRPr>
          </a:p>
          <a:p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D40264B-AE94-4884-AF6F-E61E82072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1132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시스템의 예 </a:t>
            </a:r>
            <a:r>
              <a:rPr lang="en-US" altLang="ko-KR" dirty="0"/>
              <a:t>: </a:t>
            </a:r>
            <a:r>
              <a:rPr lang="ko-KR" altLang="en-US" dirty="0"/>
              <a:t>마당서점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219814"/>
              </p:ext>
            </p:extLst>
          </p:nvPr>
        </p:nvGraphicFramePr>
        <p:xfrm>
          <a:off x="683569" y="4509120"/>
          <a:ext cx="7056784" cy="11521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도서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100,000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</a:t>
                      </a: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국민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전국으로 배송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업무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회계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인사 업무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컴퓨터와 인터넷 사용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시스템으로 지점 간 연계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서비스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인터넷으로 도서 검색 및 주문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6728" y="576068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1-9</a:t>
            </a:r>
            <a:r>
              <a:rPr lang="ko-KR" altLang="en-US" sz="1400" b="1" dirty="0">
                <a:ea typeface="맑은 고딕" panose="020B0503020000020004" pitchFamily="50" charset="-127"/>
              </a:rPr>
              <a:t> 마당서점 인터넷 서비스 실시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888256"/>
            <a:ext cx="7344816" cy="254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[4</a:t>
            </a:r>
            <a:r>
              <a:rPr kumimoji="0" lang="ko-KR" altLang="en-US" sz="2000" dirty="0">
                <a:solidFill>
                  <a:schemeClr val="tx2"/>
                </a:solidFill>
              </a:rPr>
              <a:t>단계</a:t>
            </a:r>
            <a:r>
              <a:rPr kumimoji="0" lang="en-US" altLang="ko-KR" sz="2000" dirty="0">
                <a:solidFill>
                  <a:schemeClr val="tx2"/>
                </a:solidFill>
              </a:rPr>
              <a:t>] </a:t>
            </a:r>
            <a:r>
              <a:rPr kumimoji="0" lang="ko-KR" altLang="en-US" sz="2000" dirty="0">
                <a:solidFill>
                  <a:schemeClr val="tx2"/>
                </a:solidFill>
              </a:rPr>
              <a:t>홈페이지 구축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573E26-A99A-4F60-B399-DCFF80FED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시스템의 예 </a:t>
            </a:r>
            <a:r>
              <a:rPr lang="en-US" altLang="ko-KR" dirty="0"/>
              <a:t>: </a:t>
            </a:r>
            <a:r>
              <a:rPr lang="ko-KR" altLang="en-US" dirty="0"/>
              <a:t>마당서점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79184"/>
              </p:ext>
            </p:extLst>
          </p:nvPr>
        </p:nvGraphicFramePr>
        <p:xfrm>
          <a:off x="683569" y="4509120"/>
          <a:ext cx="7056784" cy="11521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도서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1,000,000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</a:t>
                      </a: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국민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전국으로 배송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업무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회계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인사 업무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컴퓨터와 인터넷 사용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 DB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서버 여러 개 구축</a:t>
                      </a:r>
                      <a:endParaRPr lang="en-US" altLang="ko-KR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 서비스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인터넷 종합 쇼핑 서비스 제공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1955" y="576983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1-10</a:t>
            </a:r>
            <a:r>
              <a:rPr lang="ko-KR" altLang="en-US" sz="1400" b="1" dirty="0">
                <a:ea typeface="맑은 고딕" panose="020B0503020000020004" pitchFamily="50" charset="-127"/>
              </a:rPr>
              <a:t> 마당서점 인터넷 쇼핑몰 운영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44824"/>
            <a:ext cx="6984776" cy="254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[5</a:t>
            </a:r>
            <a:r>
              <a:rPr kumimoji="0" lang="ko-KR" altLang="en-US" sz="2000" dirty="0">
                <a:solidFill>
                  <a:schemeClr val="tx2"/>
                </a:solidFill>
              </a:rPr>
              <a:t>단계</a:t>
            </a:r>
            <a:r>
              <a:rPr kumimoji="0" lang="en-US" altLang="ko-KR" sz="2000" dirty="0">
                <a:solidFill>
                  <a:schemeClr val="tx2"/>
                </a:solidFill>
              </a:rPr>
              <a:t>] </a:t>
            </a:r>
            <a:r>
              <a:rPr kumimoji="0" lang="ko-KR" altLang="en-US" sz="2000" dirty="0">
                <a:solidFill>
                  <a:schemeClr val="tx2"/>
                </a:solidFill>
              </a:rPr>
              <a:t>인터넷 쇼핑몰 운영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BD99AB-EF1C-43BC-8615-D283FD540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시스템의 예 </a:t>
            </a:r>
            <a:r>
              <a:rPr lang="en-US" altLang="ko-KR" dirty="0"/>
              <a:t>: </a:t>
            </a:r>
            <a:r>
              <a:rPr lang="ko-KR" altLang="en-US" dirty="0"/>
              <a:t>마당서점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1-3 </a:t>
            </a:r>
            <a:r>
              <a:rPr lang="ko-KR" altLang="en-US" sz="1400" b="1" dirty="0">
                <a:ea typeface="맑은 고딕" panose="020B0503020000020004" pitchFamily="50" charset="-127"/>
              </a:rPr>
              <a:t>정보통신기술의 발전과 마당서점의 성장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61782"/>
              </p:ext>
            </p:extLst>
          </p:nvPr>
        </p:nvGraphicFramePr>
        <p:xfrm>
          <a:off x="611560" y="1631147"/>
          <a:ext cx="7814853" cy="4721640"/>
        </p:xfrm>
        <a:graphic>
          <a:graphicData uri="http://schemas.openxmlformats.org/drawingml/2006/table">
            <a:tbl>
              <a:tblPr/>
              <a:tblGrid>
                <a:gridCol w="1572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9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47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시기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주요 특징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정보기술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47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마당서점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1970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사장이 모든 도서의 제목과 가격을 기억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매출과 판매가 컴퓨터 없이 관리됨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매출에 대한 내용이 정확하지 않음</a:t>
                      </a:r>
                      <a:endParaRPr lang="ko-KR" altLang="en-US" sz="13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 없음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47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초기전산화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1980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컴퓨터를 이용한 초기 응용 프로그램으로 업무 처리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파일 시스템 사용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 대의 컴퓨터에서만 판매 및 매출 관리</a:t>
                      </a:r>
                      <a:endParaRPr lang="ko-KR" altLang="en-US" sz="13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47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데이터베이스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1990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지점 간 클라이언트</a:t>
                      </a:r>
                      <a:r>
                        <a:rPr lang="en-US" altLang="ko-KR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서버 시스템을 도입하여 업무 처리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데이터베이스 관리 시스템</a:t>
                      </a:r>
                      <a:r>
                        <a:rPr lang="en-US" altLang="ko-KR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(DBMS)</a:t>
                      </a: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</a:t>
                      </a:r>
                      <a:r>
                        <a:rPr lang="en-US" altLang="ko-KR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도입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원격통신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47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홈페이지 구축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2000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인터넷을 이용하여 도서 검색 및 주문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웹 </a:t>
                      </a:r>
                      <a:r>
                        <a:rPr lang="en-US" altLang="ko-KR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시스템으로 불특정 다수 고객 유치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고객이 지리적으로 넓게 분산됨</a:t>
                      </a:r>
                      <a:endParaRPr lang="ko-KR" altLang="en-US" sz="13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인터넷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347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인터넷 쇼핑몰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2010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도서뿐만 아니라 음반</a:t>
                      </a:r>
                      <a:r>
                        <a:rPr lang="en-US" altLang="ko-KR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액세서리</a:t>
                      </a:r>
                      <a:r>
                        <a:rPr lang="en-US" altLang="ko-KR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문구</a:t>
                      </a:r>
                      <a:r>
                        <a:rPr lang="en-US" altLang="ko-KR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공연 티켓까지 판매하는 인터넷 쇼핑몰로 확대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44000" marR="0" indent="-144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 외 상품의 매출 비중이 </a:t>
                      </a:r>
                      <a:r>
                        <a:rPr lang="en-US" altLang="ko-KR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3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이상으로 늘어남</a:t>
                      </a:r>
                      <a:endParaRPr lang="en-US" altLang="ko-KR" sz="13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3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3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인터넷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0FC3CE-B884-4B76-9BB6-18317D566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240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56810" y="3573016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03</a:t>
            </a:r>
            <a:br>
              <a:rPr kumimoji="0" lang="en-US" altLang="ko-KR" dirty="0">
                <a:solidFill>
                  <a:schemeClr val="bg1"/>
                </a:solidFill>
              </a:rPr>
            </a:br>
            <a:r>
              <a:rPr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MySQL </a:t>
            </a: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E42643-DA56-4296-A35E-B2D99A7A2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 </a:t>
            </a:r>
            <a:r>
              <a:rPr lang="en-US" altLang="ko-KR" dirty="0"/>
              <a:t>MySQL </a:t>
            </a:r>
            <a:r>
              <a:rPr lang="ko-KR" altLang="en-US" dirty="0"/>
              <a:t>설치 전 준비사항</a:t>
            </a:r>
            <a:endParaRPr lang="x-none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50" b="1" dirty="0"/>
              <a:t>소프트웨어 요구사항</a:t>
            </a:r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1650" dirty="0"/>
              <a:t>MySQL Community 8.0 </a:t>
            </a:r>
            <a:r>
              <a:rPr lang="ko-KR" altLang="en-US" sz="1650" dirty="0"/>
              <a:t>설치 위한 하드웨어</a:t>
            </a:r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가 설치된 머신</a:t>
            </a:r>
            <a:endParaRPr lang="en-US" altLang="ko-KR" dirty="0"/>
          </a:p>
          <a:p>
            <a:pPr lvl="1"/>
            <a:endParaRPr lang="en-US" altLang="ko-KR" sz="1650" dirty="0">
              <a:solidFill>
                <a:prstClr val="black"/>
              </a:solidFill>
            </a:endParaRPr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1650" dirty="0">
                <a:solidFill>
                  <a:prstClr val="black"/>
                </a:solidFill>
              </a:rPr>
              <a:t>MySQL Community 8.0 </a:t>
            </a:r>
            <a:r>
              <a:rPr lang="ko-KR" altLang="en-US" sz="1650" dirty="0">
                <a:solidFill>
                  <a:prstClr val="black"/>
                </a:solidFill>
              </a:rPr>
              <a:t>설치 위한 소프트웨어</a:t>
            </a:r>
          </a:p>
          <a:p>
            <a:pPr lvl="1"/>
            <a:r>
              <a:rPr lang="en-US" altLang="ko-KR" dirty="0"/>
              <a:t>Windows 10(64bit) </a:t>
            </a:r>
            <a:r>
              <a:rPr lang="ko-KR" altLang="en-US" dirty="0"/>
              <a:t>이상</a:t>
            </a:r>
            <a:r>
              <a:rPr lang="en-US" altLang="ko-KR" dirty="0"/>
              <a:t>, Windows Server 2012 R2 </a:t>
            </a:r>
            <a:r>
              <a:rPr lang="ko-KR" altLang="en-US" dirty="0"/>
              <a:t>이상의 버전에서만 설치 가능</a:t>
            </a:r>
            <a:endParaRPr lang="en-US" altLang="ko-KR" dirty="0"/>
          </a:p>
          <a:p>
            <a:pPr lvl="1"/>
            <a:r>
              <a:rPr lang="ko-KR" altLang="en-US" dirty="0"/>
              <a:t>부가적인 기능을 사용하기 위해서 추가 소프트웨어 설치 </a:t>
            </a:r>
            <a:r>
              <a:rPr lang="en-US" altLang="ko-KR" dirty="0"/>
              <a:t>(p.21~22)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14" y="3975406"/>
            <a:ext cx="6740037" cy="1580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53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50" dirty="0"/>
              <a:t>컴퓨터 </a:t>
            </a:r>
            <a:r>
              <a:rPr lang="en-US" altLang="ko-KR" sz="1650" dirty="0"/>
              <a:t>OS </a:t>
            </a:r>
            <a:r>
              <a:rPr lang="ko-KR" altLang="en-US" sz="1650" dirty="0"/>
              <a:t>확인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버튼에서 마우스 오른쪽 버튼 클릭하고 </a:t>
            </a:r>
            <a:r>
              <a:rPr lang="en-US" altLang="ko-KR" dirty="0"/>
              <a:t>[</a:t>
            </a:r>
            <a:r>
              <a:rPr lang="ko-KR" altLang="en-US" dirty="0"/>
              <a:t>시스템</a:t>
            </a:r>
            <a:r>
              <a:rPr lang="en-US" altLang="ko-KR" dirty="0"/>
              <a:t>]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026" name="Picture 2" descr="C:\Users\USER\Desktop\이것이mysql이다\이미지모음\1-9장그림(2019.09.16)\02장그림\02-0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3230861"/>
            <a:ext cx="3504953" cy="261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63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B2FE1F2-42CA-3635-7A5A-588C13E6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19" y="3646400"/>
            <a:ext cx="3080347" cy="1590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CC4827-33E7-1FE5-1814-74AAA96B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2608010" cy="18002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11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Clr>
                <a:srgbClr val="4BB0A0"/>
              </a:buClr>
              <a:buNone/>
            </a:pPr>
            <a:r>
              <a:rPr lang="en-US" altLang="ko-KR" sz="1650" b="1" dirty="0"/>
              <a:t>MySQL Community 8.0.26</a:t>
            </a:r>
            <a:r>
              <a:rPr lang="ko-KR" altLang="en-US" sz="1650" b="1" dirty="0"/>
              <a:t>설치</a:t>
            </a:r>
            <a:endParaRPr lang="en-US" altLang="ko-KR" sz="1650" dirty="0">
              <a:solidFill>
                <a:prstClr val="black"/>
              </a:solidFill>
            </a:endParaRPr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1650" dirty="0">
                <a:solidFill>
                  <a:prstClr val="black"/>
                </a:solidFill>
              </a:rPr>
              <a:t>MySQL Community 8.0 </a:t>
            </a:r>
            <a:r>
              <a:rPr lang="ko-KR" altLang="en-US" sz="1650" dirty="0">
                <a:solidFill>
                  <a:prstClr val="black"/>
                </a:solidFill>
              </a:rPr>
              <a:t>다운로드</a:t>
            </a:r>
          </a:p>
          <a:p>
            <a:pPr lvl="1"/>
            <a:r>
              <a:rPr lang="en-US" altLang="ko-KR" dirty="0"/>
              <a:t>http://dev.mysql.com/downloads/mysql/ </a:t>
            </a:r>
            <a:r>
              <a:rPr lang="ko-KR" altLang="en-US" dirty="0"/>
              <a:t>에 접속</a:t>
            </a:r>
          </a:p>
          <a:p>
            <a:pPr lvl="1"/>
            <a:r>
              <a:rPr lang="ko-KR" altLang="en-US" dirty="0"/>
              <a:t>플랫폼 ‘</a:t>
            </a:r>
            <a:r>
              <a:rPr lang="en-US" altLang="ko-KR" dirty="0"/>
              <a:t>Microsoft Windows’</a:t>
            </a:r>
            <a:r>
              <a:rPr lang="ko-KR" altLang="en-US" dirty="0"/>
              <a:t>로 선택 </a:t>
            </a:r>
            <a:r>
              <a:rPr lang="en-US" altLang="ko-KR" dirty="0"/>
              <a:t>(64 bit </a:t>
            </a:r>
            <a:r>
              <a:rPr lang="ko-KR" altLang="en-US" dirty="0"/>
              <a:t>용 따로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[Windows(x86, 32&amp;64-bit ), MySQL Installer MSI]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8C57C76-5C3D-4661-B83D-149CE583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996952"/>
            <a:ext cx="2849501" cy="25037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32BFF2-9CF7-4598-A80C-FB7575BAA18F}"/>
              </a:ext>
            </a:extLst>
          </p:cNvPr>
          <p:cNvSpPr/>
          <p:nvPr/>
        </p:nvSpPr>
        <p:spPr>
          <a:xfrm>
            <a:off x="1964890" y="4719536"/>
            <a:ext cx="75089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F15784-4825-4FA4-82D3-C6108A685ED2}"/>
              </a:ext>
            </a:extLst>
          </p:cNvPr>
          <p:cNvSpPr/>
          <p:nvPr/>
        </p:nvSpPr>
        <p:spPr>
          <a:xfrm>
            <a:off x="5364088" y="4581128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5355BF-02E4-4F68-87AB-E5B9B052F287}"/>
              </a:ext>
            </a:extLst>
          </p:cNvPr>
          <p:cNvSpPr/>
          <p:nvPr/>
        </p:nvSpPr>
        <p:spPr>
          <a:xfrm>
            <a:off x="6156176" y="494116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37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11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Clr>
                <a:srgbClr val="4BB0A0"/>
              </a:buClr>
              <a:buNone/>
            </a:pPr>
            <a:r>
              <a:rPr lang="en-US" altLang="ko-KR" sz="1650" b="1" dirty="0"/>
              <a:t>MySQL Community 8.0.26</a:t>
            </a:r>
            <a:r>
              <a:rPr lang="ko-KR" altLang="en-US" sz="1650" b="1" dirty="0"/>
              <a:t>설치</a:t>
            </a:r>
            <a:endParaRPr lang="en-US" altLang="ko-KR" sz="1650" dirty="0">
              <a:solidFill>
                <a:prstClr val="black"/>
              </a:solidFill>
            </a:endParaRPr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1650" dirty="0">
                <a:solidFill>
                  <a:prstClr val="black"/>
                </a:solidFill>
              </a:rPr>
              <a:t>다운로드 받은 </a:t>
            </a:r>
            <a:r>
              <a:rPr lang="en-US" altLang="ko-KR" sz="1650" dirty="0">
                <a:solidFill>
                  <a:prstClr val="black"/>
                </a:solidFill>
              </a:rPr>
              <a:t>MySQL </a:t>
            </a:r>
            <a:r>
              <a:rPr lang="ko-KR" altLang="en-US" sz="1650" dirty="0">
                <a:solidFill>
                  <a:prstClr val="black"/>
                </a:solidFill>
              </a:rPr>
              <a:t>설치</a:t>
            </a:r>
          </a:p>
          <a:p>
            <a:pPr lvl="1"/>
            <a:r>
              <a:rPr lang="en-US" altLang="ko-KR" dirty="0"/>
              <a:t>‘mysql-installer-community-8.0.32.0.msi’ </a:t>
            </a:r>
            <a:r>
              <a:rPr lang="ko-KR" altLang="en-US" dirty="0"/>
              <a:t>더블 클릭해 설치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Installer’</a:t>
            </a:r>
            <a:r>
              <a:rPr lang="ko-KR" altLang="en-US" dirty="0"/>
              <a:t>의 버전은 중요 </a:t>
            </a:r>
            <a:r>
              <a:rPr lang="en-US" altLang="ko-KR" dirty="0"/>
              <a:t>X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CA0029-EA85-4E9A-83E0-8C09675E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5767851" cy="43528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8B2E7E-7A48-40BA-A948-5867DE1BB0AC}"/>
              </a:ext>
            </a:extLst>
          </p:cNvPr>
          <p:cNvSpPr/>
          <p:nvPr/>
        </p:nvSpPr>
        <p:spPr>
          <a:xfrm>
            <a:off x="2339752" y="3573016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FE9854-B093-4750-A299-1EC349F18BC1}"/>
              </a:ext>
            </a:extLst>
          </p:cNvPr>
          <p:cNvSpPr/>
          <p:nvPr/>
        </p:nvSpPr>
        <p:spPr>
          <a:xfrm>
            <a:off x="4932040" y="6453336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2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0DE285-A1F7-9402-7966-CD4D9996D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6793"/>
            <a:ext cx="7120780" cy="537321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71CBA8-E823-4D36-92D4-30648F7C2998}"/>
              </a:ext>
            </a:extLst>
          </p:cNvPr>
          <p:cNvSpPr/>
          <p:nvPr/>
        </p:nvSpPr>
        <p:spPr>
          <a:xfrm>
            <a:off x="5737120" y="6104431"/>
            <a:ext cx="7920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7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EA99995-3C67-1753-B0FD-45CB30A8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6F5EC-6EF2-584D-DD12-8D337F945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D70C71-2A77-5DA4-BE25-6DEFEAF74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8760"/>
            <a:ext cx="6739070" cy="50851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D380D1-AC84-A5EE-B35D-19054CAC954B}"/>
              </a:ext>
            </a:extLst>
          </p:cNvPr>
          <p:cNvSpPr/>
          <p:nvPr/>
        </p:nvSpPr>
        <p:spPr>
          <a:xfrm>
            <a:off x="5776755" y="5921896"/>
            <a:ext cx="7920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5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9525"/>
            <a:r>
              <a:rPr spc="-105" dirty="0">
                <a:latin typeface="Arial"/>
                <a:cs typeface="Arial"/>
              </a:rPr>
              <a:t>VLDB(</a:t>
            </a:r>
            <a:r>
              <a:rPr spc="-127" dirty="0">
                <a:latin typeface="Arial"/>
                <a:cs typeface="Arial"/>
              </a:rPr>
              <a:t>V</a:t>
            </a:r>
            <a:r>
              <a:rPr spc="-109" dirty="0">
                <a:latin typeface="Arial"/>
                <a:cs typeface="Arial"/>
              </a:rPr>
              <a:t>ery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94" dirty="0">
                <a:latin typeface="Arial"/>
                <a:cs typeface="Arial"/>
              </a:rPr>
              <a:t>Large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D</a:t>
            </a:r>
            <a:r>
              <a:rPr dirty="0">
                <a:latin typeface="Arial"/>
                <a:cs typeface="Arial"/>
              </a:rPr>
              <a:t>at</a:t>
            </a:r>
            <a:r>
              <a:rPr spc="4" dirty="0">
                <a:latin typeface="Arial"/>
                <a:cs typeface="Arial"/>
              </a:rPr>
              <a:t>a</a:t>
            </a:r>
            <a:r>
              <a:rPr spc="71" dirty="0">
                <a:latin typeface="Arial"/>
                <a:cs typeface="Arial"/>
              </a:rPr>
              <a:t>)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42CE67-755D-431E-BCE4-A2C16E5E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marR="3810" indent="-28575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1" spc="90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300~150</a:t>
            </a:r>
            <a:r>
              <a:rPr lang="en-US" altLang="ko-KR" b="1" spc="7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0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만</a:t>
            </a:r>
            <a:r>
              <a:rPr lang="ko-KR" altLang="en-US" b="1" spc="-13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고객이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하루에도</a:t>
            </a:r>
            <a:r>
              <a:rPr lang="ko-KR" altLang="en-US" b="1" spc="-15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여러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건</a:t>
            </a:r>
            <a:r>
              <a:rPr lang="ko-KR" altLang="en-US" b="1" spc="-131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데이터</a:t>
            </a:r>
            <a:r>
              <a:rPr lang="ko-KR" altLang="en-US" b="1" spc="-75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발</a:t>
            </a:r>
            <a:r>
              <a:rPr lang="ko-KR" altLang="en-US" b="1" spc="-11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생</a:t>
            </a:r>
          </a:p>
          <a:p>
            <a:pPr marL="295275" marR="3810" indent="-28575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예</a:t>
            </a:r>
            <a:r>
              <a:rPr lang="ko-KR" altLang="en-US" b="1" spc="-11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측</a:t>
            </a:r>
            <a:r>
              <a:rPr lang="en-US" altLang="ko-KR" b="1" spc="-64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(P</a:t>
            </a:r>
            <a:r>
              <a:rPr lang="en-US" altLang="ko-KR" b="1" spc="-4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r</a:t>
            </a:r>
            <a:r>
              <a:rPr lang="en-US" altLang="ko-KR" b="1" spc="-26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ediction</a:t>
            </a:r>
            <a:r>
              <a:rPr lang="en-US" altLang="ko-KR" b="1" spc="-34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)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에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주로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활용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맑은 고딕"/>
            </a:endParaRPr>
          </a:p>
          <a:p>
            <a:pPr marL="295275" indent="-28575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MySQL, Oracle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과 같은 데이터베이스에 저장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맑은 고딕"/>
            </a:endParaRPr>
          </a:p>
          <a:p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42EE725-EFDA-4EE5-9452-75231AD81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6343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252F2F-F334-4088-A6F6-1AC60CC0D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487931" cy="48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1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456B87-BAF9-4E4B-98A2-74F6169D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6752"/>
            <a:ext cx="6261215" cy="47251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4E2FEA-0E0E-4BE9-8C9C-38F03A34DE04}"/>
              </a:ext>
            </a:extLst>
          </p:cNvPr>
          <p:cNvSpPr/>
          <p:nvPr/>
        </p:nvSpPr>
        <p:spPr>
          <a:xfrm>
            <a:off x="5076056" y="5561788"/>
            <a:ext cx="792088" cy="315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49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DD0A69-6A7A-408D-BD3D-3CC60934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43285"/>
            <a:ext cx="6271907" cy="47332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E8DA988-07DF-4A7E-8708-CFF5112C9FC6}"/>
              </a:ext>
            </a:extLst>
          </p:cNvPr>
          <p:cNvSpPr/>
          <p:nvPr/>
        </p:nvSpPr>
        <p:spPr>
          <a:xfrm>
            <a:off x="5076056" y="5614714"/>
            <a:ext cx="792088" cy="361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9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1E30389-9D4E-4413-859C-7D9B63D7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27673"/>
            <a:ext cx="6165798" cy="46531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7D65756-7D60-4549-A1DD-F87E3EF024D3}"/>
              </a:ext>
            </a:extLst>
          </p:cNvPr>
          <p:cNvSpPr/>
          <p:nvPr/>
        </p:nvSpPr>
        <p:spPr>
          <a:xfrm>
            <a:off x="2411760" y="3090530"/>
            <a:ext cx="4141440" cy="482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7D6F8E-F22D-474A-AF43-FFAC5DE7F128}"/>
              </a:ext>
            </a:extLst>
          </p:cNvPr>
          <p:cNvSpPr/>
          <p:nvPr/>
        </p:nvSpPr>
        <p:spPr>
          <a:xfrm>
            <a:off x="5004048" y="5661247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66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EB2D513-32B0-4A44-9AB4-A4607EFB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703955" cy="50592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9A5427-8797-43E8-A7AF-0E92848708CF}"/>
              </a:ext>
            </a:extLst>
          </p:cNvPr>
          <p:cNvSpPr/>
          <p:nvPr/>
        </p:nvSpPr>
        <p:spPr>
          <a:xfrm>
            <a:off x="5364088" y="5989873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97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52F8A00-14EC-4DE2-B61A-A424E3E9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6271907" cy="473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CDF16-6D46-4994-944E-A24FB07BBEDD}"/>
              </a:ext>
            </a:extLst>
          </p:cNvPr>
          <p:cNvSpPr txBox="1"/>
          <p:nvPr/>
        </p:nvSpPr>
        <p:spPr>
          <a:xfrm>
            <a:off x="4067944" y="2420888"/>
            <a:ext cx="914400" cy="21602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20000"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manager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7414F-22AA-4F8E-B332-6D379D155083}"/>
              </a:ext>
            </a:extLst>
          </p:cNvPr>
          <p:cNvSpPr txBox="1"/>
          <p:nvPr/>
        </p:nvSpPr>
        <p:spPr>
          <a:xfrm>
            <a:off x="4139952" y="2744927"/>
            <a:ext cx="914400" cy="21602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20000"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manager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D99C30-8EAF-439B-9967-C2FA1F477E54}"/>
              </a:ext>
            </a:extLst>
          </p:cNvPr>
          <p:cNvSpPr/>
          <p:nvPr/>
        </p:nvSpPr>
        <p:spPr>
          <a:xfrm>
            <a:off x="5054352" y="5733256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226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8193A02-8FC0-4542-B25D-BBEFCCA8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70632"/>
            <a:ext cx="6261215" cy="4725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0901CD-3072-3113-E692-0707A1B545A8}"/>
              </a:ext>
            </a:extLst>
          </p:cNvPr>
          <p:cNvSpPr/>
          <p:nvPr/>
        </p:nvSpPr>
        <p:spPr>
          <a:xfrm>
            <a:off x="5148064" y="5661248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867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5D6A9AE-7C60-933C-F2EB-BC722338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15C355-48C8-19AB-DF87-D9303EEC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402395-D682-0329-0E09-369D3C83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5335"/>
            <a:ext cx="6529742" cy="49272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08B60D-BFDE-D168-97E1-2FEFF6A4C8AC}"/>
              </a:ext>
            </a:extLst>
          </p:cNvPr>
          <p:cNvSpPr/>
          <p:nvPr/>
        </p:nvSpPr>
        <p:spPr>
          <a:xfrm>
            <a:off x="5436096" y="5589240"/>
            <a:ext cx="936104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02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D607F-A0D4-8EFA-33E4-90754986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0C1074-4D43-EB57-B7C7-A1EBABABA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46A270-E925-1B55-4BB7-100DAD41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5" y="1171911"/>
            <a:ext cx="7213140" cy="54429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573B81-EE61-372F-131F-D4E7DD682909}"/>
              </a:ext>
            </a:extLst>
          </p:cNvPr>
          <p:cNvSpPr/>
          <p:nvPr/>
        </p:nvSpPr>
        <p:spPr>
          <a:xfrm>
            <a:off x="5940152" y="6227786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91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E8F35-5132-E280-E62B-243D1D4F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D57666-5146-19B9-7ECD-AE9E41F80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2ACF8-2F24-37A2-992D-F973FC88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01225"/>
            <a:ext cx="7496563" cy="5656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D70EC4-D652-B235-FA65-299E80EAFA70}"/>
              </a:ext>
            </a:extLst>
          </p:cNvPr>
          <p:cNvSpPr/>
          <p:nvPr/>
        </p:nvSpPr>
        <p:spPr>
          <a:xfrm>
            <a:off x="6012160" y="6426919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80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9525"/>
            <a:r>
              <a:rPr spc="-105" dirty="0">
                <a:latin typeface="Arial"/>
                <a:cs typeface="Arial"/>
              </a:rPr>
              <a:t>VLDB(</a:t>
            </a:r>
            <a:r>
              <a:rPr spc="-127" dirty="0">
                <a:latin typeface="Arial"/>
                <a:cs typeface="Arial"/>
              </a:rPr>
              <a:t>V</a:t>
            </a:r>
            <a:r>
              <a:rPr spc="-109" dirty="0">
                <a:latin typeface="Arial"/>
                <a:cs typeface="Arial"/>
              </a:rPr>
              <a:t>ery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94" dirty="0">
                <a:latin typeface="Arial"/>
                <a:cs typeface="Arial"/>
              </a:rPr>
              <a:t>Large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8" dirty="0">
                <a:latin typeface="Arial"/>
                <a:cs typeface="Arial"/>
              </a:rPr>
              <a:t>D</a:t>
            </a:r>
            <a:r>
              <a:rPr dirty="0">
                <a:latin typeface="Arial"/>
                <a:cs typeface="Arial"/>
              </a:rPr>
              <a:t>at</a:t>
            </a:r>
            <a:r>
              <a:rPr spc="4" dirty="0">
                <a:latin typeface="Arial"/>
                <a:cs typeface="Arial"/>
              </a:rPr>
              <a:t>a</a:t>
            </a:r>
            <a:r>
              <a:rPr spc="71" dirty="0">
                <a:latin typeface="Arial"/>
                <a:cs typeface="Arial"/>
              </a:rPr>
              <a:t>)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91D79F-1B49-4F69-9B09-7D76E660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altLang="ko-KR" b="1" spc="-56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DBMS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에서</a:t>
            </a:r>
            <a:r>
              <a:rPr lang="ko-KR" altLang="en-US" b="1" spc="-135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en-US" altLang="ko-KR" b="1" spc="-150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SQL</a:t>
            </a:r>
            <a:r>
              <a:rPr lang="ko-KR" altLang="en-US" b="1" spc="11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활용</a:t>
            </a:r>
            <a:r>
              <a:rPr lang="en-US" altLang="ko-KR" b="1" spc="38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b="1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 </a:t>
            </a:r>
            <a:r>
              <a:rPr lang="en-US" altLang="ko-KR" b="1" spc="-101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OLAP</a:t>
            </a:r>
            <a:r>
              <a:rPr lang="ko-KR" altLang="en-US" b="1" spc="-4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도구</a:t>
            </a:r>
            <a:r>
              <a:rPr lang="ko-KR" altLang="en-US" b="1" spc="-135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사</a:t>
            </a:r>
            <a:r>
              <a:rPr lang="ko-KR" altLang="en-US" b="1" spc="-11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용</a:t>
            </a:r>
            <a:r>
              <a:rPr lang="en-US" altLang="ko-KR" b="1" spc="38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b="1" spc="-11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b="1" spc="-109" dirty="0" err="1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데이터마이닝</a:t>
            </a:r>
            <a:r>
              <a:rPr lang="ko-KR" altLang="en-US" b="1" spc="-146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기법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적용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맑은 고딕"/>
            </a:endParaRPr>
          </a:p>
          <a:p>
            <a:pPr marL="295275" indent="-28575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1" spc="-131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Exc</a:t>
            </a:r>
            <a:r>
              <a:rPr lang="en-US" altLang="ko-KR" b="1" spc="-45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el</a:t>
            </a:r>
            <a:r>
              <a:rPr lang="ko-KR" altLang="en-US" b="1" spc="4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처리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불가능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맑은 고딕"/>
            </a:endParaRPr>
          </a:p>
          <a:p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9DAEF34-F429-4065-9952-EA80CCD01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en-US" altLang="ko-KR"/>
          </a:p>
        </p:txBody>
      </p:sp>
      <p:sp>
        <p:nvSpPr>
          <p:cNvPr id="11" name="object 11"/>
          <p:cNvSpPr/>
          <p:nvPr/>
        </p:nvSpPr>
        <p:spPr>
          <a:xfrm>
            <a:off x="713870" y="2700566"/>
            <a:ext cx="5184552" cy="2511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58530" y="5294452"/>
            <a:ext cx="260889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spc="45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[</a:t>
            </a:r>
            <a:r>
              <a:rPr sz="1500" b="1" spc="-9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VLD</a:t>
            </a:r>
            <a:r>
              <a:rPr sz="1500" b="1" spc="-105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B</a:t>
            </a:r>
            <a:r>
              <a:rPr sz="1500" b="1" spc="-9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를</a:t>
            </a:r>
            <a:r>
              <a:rPr sz="1500" b="1" spc="-124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sz="1500" b="1" spc="-9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위한</a:t>
            </a:r>
            <a:r>
              <a:rPr sz="1500" b="1" spc="-124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sz="1500" b="1" spc="-4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Oralce</a:t>
            </a:r>
            <a:r>
              <a:rPr sz="1500" b="1" spc="-8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 </a:t>
            </a:r>
            <a:r>
              <a:rPr sz="1500" b="1" spc="-9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파티셔닝</a:t>
            </a:r>
            <a:r>
              <a:rPr sz="1500" b="1" spc="45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]</a:t>
            </a:r>
            <a:endParaRPr sz="1500">
              <a:latin typeface="KoPub돋움체 Bold" panose="00000800000000000000" pitchFamily="2" charset="-127"/>
              <a:ea typeface="KoPub돋움체 Bold" panose="00000800000000000000" pitchFamily="2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2510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415F9-F71B-A9D9-68E7-7E1F93C2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E13918-41A8-9A82-C260-E9F9B43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1DC501-7DF9-28BF-AAEF-2A59ED5E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08" y="1148692"/>
            <a:ext cx="7280539" cy="54937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EEA4C9-A2AA-1E37-E1E6-414041D71F56}"/>
              </a:ext>
            </a:extLst>
          </p:cNvPr>
          <p:cNvSpPr/>
          <p:nvPr/>
        </p:nvSpPr>
        <p:spPr>
          <a:xfrm>
            <a:off x="6790928" y="6227786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3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BE3E50A-8F3D-4DFE-B380-35875461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6524915" cy="49241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96EDC1-003C-4B9D-8EDB-F9AAD8927014}"/>
              </a:ext>
            </a:extLst>
          </p:cNvPr>
          <p:cNvSpPr/>
          <p:nvPr/>
        </p:nvSpPr>
        <p:spPr>
          <a:xfrm>
            <a:off x="5220072" y="5877272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35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4B5D00-4649-4E52-AC9A-8486F228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7063995" cy="53309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380BCF-C945-4B8D-8021-D35A937EE0C8}"/>
              </a:ext>
            </a:extLst>
          </p:cNvPr>
          <p:cNvSpPr/>
          <p:nvPr/>
        </p:nvSpPr>
        <p:spPr>
          <a:xfrm>
            <a:off x="5580112" y="6165304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320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2684959-C7CD-4E04-BFD8-826AF55B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6642881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A26DA9-79BA-4DC1-8E00-30D9A8055657}"/>
              </a:ext>
            </a:extLst>
          </p:cNvPr>
          <p:cNvSpPr txBox="1"/>
          <p:nvPr/>
        </p:nvSpPr>
        <p:spPr>
          <a:xfrm>
            <a:off x="3681504" y="4869160"/>
            <a:ext cx="914400" cy="21602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20000"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manager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FB84EC-A8A5-4E39-BC19-BEBFFAC2ACBC}"/>
              </a:ext>
            </a:extLst>
          </p:cNvPr>
          <p:cNvSpPr/>
          <p:nvPr/>
        </p:nvSpPr>
        <p:spPr>
          <a:xfrm>
            <a:off x="3059832" y="5095691"/>
            <a:ext cx="829072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53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9C8B9CC-C0B2-493D-8255-81E00302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703955" cy="50592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6C302B2-319D-4A12-AA58-C308C6A864B8}"/>
              </a:ext>
            </a:extLst>
          </p:cNvPr>
          <p:cNvSpPr/>
          <p:nvPr/>
        </p:nvSpPr>
        <p:spPr>
          <a:xfrm>
            <a:off x="5436096" y="6093296"/>
            <a:ext cx="864096" cy="360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74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093889-A958-4AB9-8A1D-8B99B27F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6752"/>
            <a:ext cx="6991987" cy="5276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8E4C0F-FAF3-4DBC-B81E-ED405253FBDB}"/>
              </a:ext>
            </a:extLst>
          </p:cNvPr>
          <p:cNvSpPr/>
          <p:nvPr/>
        </p:nvSpPr>
        <p:spPr>
          <a:xfrm>
            <a:off x="5689979" y="6093296"/>
            <a:ext cx="829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221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916BCFE-60DB-B155-C552-6EC80D19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246DEC-B1F7-8970-8C6D-42F8068E9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5E854-E10F-1981-4607-6FC114E3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56740"/>
            <a:ext cx="6704475" cy="50590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33862B-555A-8EF6-8F62-3F36074C5822}"/>
              </a:ext>
            </a:extLst>
          </p:cNvPr>
          <p:cNvSpPr/>
          <p:nvPr/>
        </p:nvSpPr>
        <p:spPr>
          <a:xfrm>
            <a:off x="6553200" y="6102400"/>
            <a:ext cx="829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18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D8092-6C93-9D18-C9E8-BE493DC2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528BD5-B6F3-3E95-5C39-B442270D7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028629-0889-53F3-6ED0-2A6FAF5E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86" y="1124744"/>
            <a:ext cx="6920499" cy="52220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23C882-B80D-FBB4-2EB4-4B1CCCAEF16F}"/>
              </a:ext>
            </a:extLst>
          </p:cNvPr>
          <p:cNvSpPr/>
          <p:nvPr/>
        </p:nvSpPr>
        <p:spPr>
          <a:xfrm>
            <a:off x="5868144" y="5986791"/>
            <a:ext cx="829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89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E47CD-22F5-7634-D188-D69C2B04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D78253-293E-A8C0-3C94-AEAE515A3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515300-7D50-CA85-8AED-63605389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93732"/>
            <a:ext cx="6920499" cy="52220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A6D95A-A5D4-A84E-CCB6-3E403E3D78B9}"/>
              </a:ext>
            </a:extLst>
          </p:cNvPr>
          <p:cNvSpPr/>
          <p:nvPr/>
        </p:nvSpPr>
        <p:spPr>
          <a:xfrm>
            <a:off x="7020272" y="6102400"/>
            <a:ext cx="8290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132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11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Clr>
                <a:srgbClr val="4BB0A0"/>
              </a:buClr>
              <a:buNone/>
            </a:pPr>
            <a:r>
              <a:rPr lang="en-US" altLang="ko-KR" sz="1650" b="1" dirty="0"/>
              <a:t>MySQL</a:t>
            </a:r>
            <a:r>
              <a:rPr lang="ko-KR" altLang="en-US" sz="1650" b="1" dirty="0"/>
              <a:t>의 실행 파일 경로 </a:t>
            </a:r>
            <a:r>
              <a:rPr lang="en-US" altLang="ko-KR" sz="1650" b="1" dirty="0"/>
              <a:t>Path</a:t>
            </a:r>
            <a:r>
              <a:rPr lang="ko-KR" altLang="en-US" sz="1650" b="1" dirty="0"/>
              <a:t>에 추가</a:t>
            </a:r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1650" dirty="0">
                <a:solidFill>
                  <a:prstClr val="black"/>
                </a:solidFill>
              </a:rPr>
              <a:t>파일탐색기로 </a:t>
            </a:r>
            <a:r>
              <a:rPr lang="en-US" altLang="ko-KR" sz="1650" dirty="0">
                <a:solidFill>
                  <a:prstClr val="black"/>
                </a:solidFill>
              </a:rPr>
              <a:t>(C:\Program Files\MySQL\MySQL Server 8.0\bin)</a:t>
            </a:r>
            <a:r>
              <a:rPr lang="ko-KR" altLang="en-US" sz="1650" dirty="0">
                <a:solidFill>
                  <a:prstClr val="black"/>
                </a:solidFill>
              </a:rPr>
              <a:t>를 찾아 주소표시줄에서 주소 복사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146" name="Picture 2" descr="C:\Users\USER\Desktop\이것이mysql이다\이미지모음\1-9장그림(2019.09.16)\02장그림\02-29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29" y="2627251"/>
            <a:ext cx="6371886" cy="279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07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9525"/>
            <a:r>
              <a:rPr spc="-131" dirty="0">
                <a:latin typeface="Arial"/>
                <a:cs typeface="Arial"/>
              </a:rPr>
              <a:t>Big</a:t>
            </a:r>
            <a:r>
              <a:rPr spc="-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Data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F7D5C0A-62A8-454C-B0AE-EB3E96F51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altLang="ko-KR" b="1" spc="-98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IT</a:t>
            </a:r>
            <a:r>
              <a:rPr lang="ko-KR" altLang="en-US" b="1" spc="8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발전으로</a:t>
            </a:r>
            <a:r>
              <a:rPr lang="ko-KR" altLang="en-US" b="1" spc="-15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보다</a:t>
            </a:r>
            <a:r>
              <a:rPr lang="ko-KR" altLang="en-US" b="1" spc="-13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규모가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큰</a:t>
            </a:r>
            <a:r>
              <a:rPr lang="ko-KR" altLang="en-US" b="1" spc="-131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en-US" altLang="ko-KR" b="1" spc="-16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TB</a:t>
            </a:r>
            <a:r>
              <a:rPr lang="ko-KR" altLang="en-US" b="1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이</a:t>
            </a:r>
            <a:r>
              <a:rPr lang="ko-KR" altLang="en-US" b="1" spc="-11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상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의</a:t>
            </a:r>
            <a:r>
              <a:rPr lang="ko-KR" altLang="en-US" b="1" spc="-13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규</a:t>
            </a:r>
            <a:r>
              <a:rPr lang="ko-KR" altLang="en-US" b="1" spc="-11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모</a:t>
            </a:r>
            <a:r>
              <a:rPr lang="en-US" altLang="ko-KR" b="1" spc="38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,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Arial"/>
            </a:endParaRP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en-US" altLang="ko-KR" b="1" spc="86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1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천</a:t>
            </a:r>
            <a:r>
              <a:rPr lang="ko-KR" altLang="en-US" b="1" spc="-11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만</a:t>
            </a:r>
            <a:r>
              <a:rPr lang="en-US" altLang="ko-KR" b="1" spc="124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~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수십억</a:t>
            </a:r>
            <a:r>
              <a:rPr lang="ko-KR" altLang="en-US" b="1" spc="-15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건의</a:t>
            </a:r>
            <a:r>
              <a:rPr lang="ko-KR" altLang="en-US" b="1" spc="-143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en-US" altLang="ko-KR" b="1" spc="9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3~1</a:t>
            </a:r>
            <a:r>
              <a:rPr lang="en-US" altLang="ko-KR" b="1" spc="7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/>
              </a:rPr>
              <a:t>0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년</a:t>
            </a:r>
            <a:r>
              <a:rPr lang="ko-KR" altLang="en-US" b="1" spc="-131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정형</a:t>
            </a:r>
            <a:r>
              <a:rPr lang="ko-KR" altLang="en-US" b="1" spc="-14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데이터</a:t>
            </a:r>
            <a:r>
              <a:rPr lang="ko-KR" altLang="en-US" b="1" spc="-143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활용</a:t>
            </a:r>
          </a:p>
          <a:p>
            <a:pPr marL="295275" indent="-285750">
              <a:buFont typeface="Wingdings" panose="05000000000000000000" pitchFamily="2" charset="2"/>
              <a:buChar char="§"/>
            </a:pPr>
            <a:r>
              <a:rPr lang="ko-KR" altLang="en-US" b="1" spc="-109" dirty="0" err="1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하둡과</a:t>
            </a:r>
            <a:r>
              <a:rPr lang="ko-KR" alt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rPr>
              <a:t> 같은 여러 컴퓨터에 데이터를 나눠서 저장하는 분산 데이터 시스템에 저장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  <a:cs typeface="맑은 고딕"/>
            </a:endParaRPr>
          </a:p>
          <a:p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3384062D-AC94-4F28-83D6-BE0C6805E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en-US" altLang="ko-KR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0E4710-2FED-4C39-B517-8C404249C7A2}"/>
              </a:ext>
            </a:extLst>
          </p:cNvPr>
          <p:cNvGrpSpPr/>
          <p:nvPr/>
        </p:nvGrpSpPr>
        <p:grpSpPr>
          <a:xfrm>
            <a:off x="996792" y="2742534"/>
            <a:ext cx="3937159" cy="2118475"/>
            <a:chOff x="1329055" y="2513712"/>
            <a:chExt cx="5249545" cy="2824633"/>
          </a:xfrm>
        </p:grpSpPr>
        <p:sp>
          <p:nvSpPr>
            <p:cNvPr id="10" name="object 10"/>
            <p:cNvSpPr txBox="1"/>
            <p:nvPr/>
          </p:nvSpPr>
          <p:spPr>
            <a:xfrm>
              <a:off x="1329055" y="4969013"/>
              <a:ext cx="5249545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lang="ko-KR" altLang="en-US" b="1" spc="-113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동영상</a:t>
              </a:r>
              <a:r>
                <a:rPr b="1" spc="45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/>
                </a:rPr>
                <a:t>,</a:t>
              </a:r>
              <a:r>
                <a:rPr b="1" spc="-4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/>
                </a:rPr>
                <a:t> </a:t>
              </a:r>
              <a:r>
                <a:rPr b="1" spc="-113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사운드</a:t>
              </a:r>
              <a:r>
                <a:rPr b="1" spc="45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/>
                </a:rPr>
                <a:t>,</a:t>
              </a:r>
              <a:r>
                <a:rPr b="1" spc="-15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Arial"/>
                </a:rPr>
                <a:t> </a:t>
              </a:r>
              <a:r>
                <a:rPr b="1" spc="-113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이미</a:t>
              </a:r>
              <a:r>
                <a:rPr b="1" spc="-109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지</a:t>
              </a:r>
              <a:r>
                <a:rPr b="1" spc="-139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 </a:t>
              </a:r>
              <a:r>
                <a:rPr b="1" spc="-109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등</a:t>
              </a:r>
              <a:endParaRPr dirty="0"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36879" y="2513712"/>
              <a:ext cx="2246375" cy="21747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666622" y="2743200"/>
              <a:ext cx="1786255" cy="1714500"/>
            </a:xfrm>
            <a:custGeom>
              <a:avLst/>
              <a:gdLst/>
              <a:ahLst/>
              <a:cxnLst/>
              <a:rect l="l" t="t" r="r" b="b"/>
              <a:pathLst>
                <a:path w="1786254" h="1714500">
                  <a:moveTo>
                    <a:pt x="892937" y="0"/>
                  </a:moveTo>
                  <a:lnTo>
                    <a:pt x="819704" y="2841"/>
                  </a:lnTo>
                  <a:lnTo>
                    <a:pt x="748101" y="11219"/>
                  </a:lnTo>
                  <a:lnTo>
                    <a:pt x="678358" y="24913"/>
                  </a:lnTo>
                  <a:lnTo>
                    <a:pt x="610705" y="43702"/>
                  </a:lnTo>
                  <a:lnTo>
                    <a:pt x="545371" y="67365"/>
                  </a:lnTo>
                  <a:lnTo>
                    <a:pt x="482587" y="95682"/>
                  </a:lnTo>
                  <a:lnTo>
                    <a:pt x="422582" y="128433"/>
                  </a:lnTo>
                  <a:lnTo>
                    <a:pt x="365586" y="165396"/>
                  </a:lnTo>
                  <a:lnTo>
                    <a:pt x="311829" y="206352"/>
                  </a:lnTo>
                  <a:lnTo>
                    <a:pt x="261540" y="251079"/>
                  </a:lnTo>
                  <a:lnTo>
                    <a:pt x="214950" y="299356"/>
                  </a:lnTo>
                  <a:lnTo>
                    <a:pt x="172289" y="350965"/>
                  </a:lnTo>
                  <a:lnTo>
                    <a:pt x="133785" y="405682"/>
                  </a:lnTo>
                  <a:lnTo>
                    <a:pt x="99670" y="463289"/>
                  </a:lnTo>
                  <a:lnTo>
                    <a:pt x="70173" y="523565"/>
                  </a:lnTo>
                  <a:lnTo>
                    <a:pt x="45523" y="586288"/>
                  </a:lnTo>
                  <a:lnTo>
                    <a:pt x="25951" y="651239"/>
                  </a:lnTo>
                  <a:lnTo>
                    <a:pt x="11687" y="718197"/>
                  </a:lnTo>
                  <a:lnTo>
                    <a:pt x="2960" y="786940"/>
                  </a:lnTo>
                  <a:lnTo>
                    <a:pt x="0" y="857250"/>
                  </a:lnTo>
                  <a:lnTo>
                    <a:pt x="2960" y="927559"/>
                  </a:lnTo>
                  <a:lnTo>
                    <a:pt x="11687" y="996302"/>
                  </a:lnTo>
                  <a:lnTo>
                    <a:pt x="25951" y="1063260"/>
                  </a:lnTo>
                  <a:lnTo>
                    <a:pt x="45523" y="1128211"/>
                  </a:lnTo>
                  <a:lnTo>
                    <a:pt x="70173" y="1190934"/>
                  </a:lnTo>
                  <a:lnTo>
                    <a:pt x="99670" y="1251210"/>
                  </a:lnTo>
                  <a:lnTo>
                    <a:pt x="133785" y="1308817"/>
                  </a:lnTo>
                  <a:lnTo>
                    <a:pt x="172289" y="1363534"/>
                  </a:lnTo>
                  <a:lnTo>
                    <a:pt x="214950" y="1415143"/>
                  </a:lnTo>
                  <a:lnTo>
                    <a:pt x="261540" y="1463421"/>
                  </a:lnTo>
                  <a:lnTo>
                    <a:pt x="311829" y="1508147"/>
                  </a:lnTo>
                  <a:lnTo>
                    <a:pt x="365586" y="1549103"/>
                  </a:lnTo>
                  <a:lnTo>
                    <a:pt x="422582" y="1586066"/>
                  </a:lnTo>
                  <a:lnTo>
                    <a:pt x="482587" y="1618817"/>
                  </a:lnTo>
                  <a:lnTo>
                    <a:pt x="545371" y="1647134"/>
                  </a:lnTo>
                  <a:lnTo>
                    <a:pt x="610705" y="1670797"/>
                  </a:lnTo>
                  <a:lnTo>
                    <a:pt x="678358" y="1689586"/>
                  </a:lnTo>
                  <a:lnTo>
                    <a:pt x="748101" y="1703280"/>
                  </a:lnTo>
                  <a:lnTo>
                    <a:pt x="819704" y="1711658"/>
                  </a:lnTo>
                  <a:lnTo>
                    <a:pt x="892937" y="1714500"/>
                  </a:lnTo>
                  <a:lnTo>
                    <a:pt x="966169" y="1711658"/>
                  </a:lnTo>
                  <a:lnTo>
                    <a:pt x="1037772" y="1703280"/>
                  </a:lnTo>
                  <a:lnTo>
                    <a:pt x="1107515" y="1689586"/>
                  </a:lnTo>
                  <a:lnTo>
                    <a:pt x="1175168" y="1670797"/>
                  </a:lnTo>
                  <a:lnTo>
                    <a:pt x="1240502" y="1647134"/>
                  </a:lnTo>
                  <a:lnTo>
                    <a:pt x="1303286" y="1618817"/>
                  </a:lnTo>
                  <a:lnTo>
                    <a:pt x="1363291" y="1586066"/>
                  </a:lnTo>
                  <a:lnTo>
                    <a:pt x="1420287" y="1549103"/>
                  </a:lnTo>
                  <a:lnTo>
                    <a:pt x="1474044" y="1508147"/>
                  </a:lnTo>
                  <a:lnTo>
                    <a:pt x="1524333" y="1463421"/>
                  </a:lnTo>
                  <a:lnTo>
                    <a:pt x="1570923" y="1415143"/>
                  </a:lnTo>
                  <a:lnTo>
                    <a:pt x="1613584" y="1363534"/>
                  </a:lnTo>
                  <a:lnTo>
                    <a:pt x="1652088" y="1308817"/>
                  </a:lnTo>
                  <a:lnTo>
                    <a:pt x="1686203" y="1251210"/>
                  </a:lnTo>
                  <a:lnTo>
                    <a:pt x="1715700" y="1190934"/>
                  </a:lnTo>
                  <a:lnTo>
                    <a:pt x="1740350" y="1128211"/>
                  </a:lnTo>
                  <a:lnTo>
                    <a:pt x="1759922" y="1063260"/>
                  </a:lnTo>
                  <a:lnTo>
                    <a:pt x="1774186" y="996302"/>
                  </a:lnTo>
                  <a:lnTo>
                    <a:pt x="1782913" y="927559"/>
                  </a:lnTo>
                  <a:lnTo>
                    <a:pt x="1785874" y="857250"/>
                  </a:lnTo>
                  <a:lnTo>
                    <a:pt x="1782913" y="786940"/>
                  </a:lnTo>
                  <a:lnTo>
                    <a:pt x="1774186" y="718197"/>
                  </a:lnTo>
                  <a:lnTo>
                    <a:pt x="1759922" y="651239"/>
                  </a:lnTo>
                  <a:lnTo>
                    <a:pt x="1740350" y="586288"/>
                  </a:lnTo>
                  <a:lnTo>
                    <a:pt x="1715700" y="523565"/>
                  </a:lnTo>
                  <a:lnTo>
                    <a:pt x="1686203" y="463289"/>
                  </a:lnTo>
                  <a:lnTo>
                    <a:pt x="1652088" y="405682"/>
                  </a:lnTo>
                  <a:lnTo>
                    <a:pt x="1613584" y="350965"/>
                  </a:lnTo>
                  <a:lnTo>
                    <a:pt x="1570923" y="299356"/>
                  </a:lnTo>
                  <a:lnTo>
                    <a:pt x="1524333" y="251079"/>
                  </a:lnTo>
                  <a:lnTo>
                    <a:pt x="1474044" y="206352"/>
                  </a:lnTo>
                  <a:lnTo>
                    <a:pt x="1420287" y="165396"/>
                  </a:lnTo>
                  <a:lnTo>
                    <a:pt x="1363291" y="128433"/>
                  </a:lnTo>
                  <a:lnTo>
                    <a:pt x="1303286" y="95682"/>
                  </a:lnTo>
                  <a:lnTo>
                    <a:pt x="1240502" y="67365"/>
                  </a:lnTo>
                  <a:lnTo>
                    <a:pt x="1175168" y="43702"/>
                  </a:lnTo>
                  <a:lnTo>
                    <a:pt x="1107515" y="24913"/>
                  </a:lnTo>
                  <a:lnTo>
                    <a:pt x="1037772" y="11219"/>
                  </a:lnTo>
                  <a:lnTo>
                    <a:pt x="966169" y="2841"/>
                  </a:lnTo>
                  <a:lnTo>
                    <a:pt x="8929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077515" y="2984363"/>
              <a:ext cx="88646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b="1" spc="-109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정형</a:t>
              </a:r>
              <a:endParaRPr dirty="0"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endParaRPr>
            </a:p>
            <a:p>
              <a:pPr algn="ctr">
                <a:lnSpc>
                  <a:spcPct val="100000"/>
                </a:lnSpc>
              </a:pPr>
              <a:r>
                <a:rPr b="1" spc="-109" dirty="0" err="1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데이터</a:t>
              </a:r>
              <a:endParaRPr lang="en-US" b="1" spc="-109" dirty="0">
                <a:solidFill>
                  <a:srgbClr val="0D0D0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endParaRPr>
            </a:p>
            <a:p>
              <a:pPr algn="ctr">
                <a:lnSpc>
                  <a:spcPct val="100000"/>
                </a:lnSpc>
              </a:pPr>
              <a:r>
                <a:rPr lang="en-US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(</a:t>
              </a:r>
              <a:r>
                <a:rPr lang="ko-KR" altLang="en-US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숫자</a:t>
              </a:r>
              <a:r>
                <a: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)</a:t>
              </a:r>
              <a:endParaRPr dirty="0"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079494" y="2513712"/>
              <a:ext cx="2246376" cy="21747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309745" y="2743200"/>
              <a:ext cx="1786255" cy="1714500"/>
            </a:xfrm>
            <a:custGeom>
              <a:avLst/>
              <a:gdLst/>
              <a:ahLst/>
              <a:cxnLst/>
              <a:rect l="l" t="t" r="r" b="b"/>
              <a:pathLst>
                <a:path w="1786254" h="1714500">
                  <a:moveTo>
                    <a:pt x="893063" y="0"/>
                  </a:moveTo>
                  <a:lnTo>
                    <a:pt x="819813" y="2841"/>
                  </a:lnTo>
                  <a:lnTo>
                    <a:pt x="748194" y="11219"/>
                  </a:lnTo>
                  <a:lnTo>
                    <a:pt x="678436" y="24913"/>
                  </a:lnTo>
                  <a:lnTo>
                    <a:pt x="610770" y="43702"/>
                  </a:lnTo>
                  <a:lnTo>
                    <a:pt x="545425" y="67365"/>
                  </a:lnTo>
                  <a:lnTo>
                    <a:pt x="482630" y="95682"/>
                  </a:lnTo>
                  <a:lnTo>
                    <a:pt x="422617" y="128433"/>
                  </a:lnTo>
                  <a:lnTo>
                    <a:pt x="365613" y="165396"/>
                  </a:lnTo>
                  <a:lnTo>
                    <a:pt x="311850" y="206352"/>
                  </a:lnTo>
                  <a:lnTo>
                    <a:pt x="261556" y="251079"/>
                  </a:lnTo>
                  <a:lnTo>
                    <a:pt x="214962" y="299356"/>
                  </a:lnTo>
                  <a:lnTo>
                    <a:pt x="172297" y="350965"/>
                  </a:lnTo>
                  <a:lnTo>
                    <a:pt x="133791" y="405682"/>
                  </a:lnTo>
                  <a:lnTo>
                    <a:pt x="99674" y="463289"/>
                  </a:lnTo>
                  <a:lnTo>
                    <a:pt x="70175" y="523565"/>
                  </a:lnTo>
                  <a:lnTo>
                    <a:pt x="45524" y="586288"/>
                  </a:lnTo>
                  <a:lnTo>
                    <a:pt x="25952" y="651239"/>
                  </a:lnTo>
                  <a:lnTo>
                    <a:pt x="11687" y="718197"/>
                  </a:lnTo>
                  <a:lnTo>
                    <a:pt x="2960" y="786940"/>
                  </a:lnTo>
                  <a:lnTo>
                    <a:pt x="0" y="857250"/>
                  </a:lnTo>
                  <a:lnTo>
                    <a:pt x="2960" y="927559"/>
                  </a:lnTo>
                  <a:lnTo>
                    <a:pt x="11687" y="996302"/>
                  </a:lnTo>
                  <a:lnTo>
                    <a:pt x="25952" y="1063260"/>
                  </a:lnTo>
                  <a:lnTo>
                    <a:pt x="45524" y="1128211"/>
                  </a:lnTo>
                  <a:lnTo>
                    <a:pt x="70175" y="1190934"/>
                  </a:lnTo>
                  <a:lnTo>
                    <a:pt x="99674" y="1251210"/>
                  </a:lnTo>
                  <a:lnTo>
                    <a:pt x="133791" y="1308817"/>
                  </a:lnTo>
                  <a:lnTo>
                    <a:pt x="172297" y="1363534"/>
                  </a:lnTo>
                  <a:lnTo>
                    <a:pt x="214962" y="1415143"/>
                  </a:lnTo>
                  <a:lnTo>
                    <a:pt x="261556" y="1463421"/>
                  </a:lnTo>
                  <a:lnTo>
                    <a:pt x="311850" y="1508147"/>
                  </a:lnTo>
                  <a:lnTo>
                    <a:pt x="365613" y="1549103"/>
                  </a:lnTo>
                  <a:lnTo>
                    <a:pt x="422617" y="1586066"/>
                  </a:lnTo>
                  <a:lnTo>
                    <a:pt x="482630" y="1618817"/>
                  </a:lnTo>
                  <a:lnTo>
                    <a:pt x="545425" y="1647134"/>
                  </a:lnTo>
                  <a:lnTo>
                    <a:pt x="610770" y="1670797"/>
                  </a:lnTo>
                  <a:lnTo>
                    <a:pt x="678436" y="1689586"/>
                  </a:lnTo>
                  <a:lnTo>
                    <a:pt x="748194" y="1703280"/>
                  </a:lnTo>
                  <a:lnTo>
                    <a:pt x="819813" y="1711658"/>
                  </a:lnTo>
                  <a:lnTo>
                    <a:pt x="893063" y="1714500"/>
                  </a:lnTo>
                  <a:lnTo>
                    <a:pt x="966296" y="1711658"/>
                  </a:lnTo>
                  <a:lnTo>
                    <a:pt x="1037899" y="1703280"/>
                  </a:lnTo>
                  <a:lnTo>
                    <a:pt x="1107642" y="1689586"/>
                  </a:lnTo>
                  <a:lnTo>
                    <a:pt x="1175295" y="1670797"/>
                  </a:lnTo>
                  <a:lnTo>
                    <a:pt x="1240629" y="1647134"/>
                  </a:lnTo>
                  <a:lnTo>
                    <a:pt x="1303413" y="1618817"/>
                  </a:lnTo>
                  <a:lnTo>
                    <a:pt x="1363418" y="1586066"/>
                  </a:lnTo>
                  <a:lnTo>
                    <a:pt x="1420414" y="1549103"/>
                  </a:lnTo>
                  <a:lnTo>
                    <a:pt x="1474171" y="1508147"/>
                  </a:lnTo>
                  <a:lnTo>
                    <a:pt x="1524460" y="1463421"/>
                  </a:lnTo>
                  <a:lnTo>
                    <a:pt x="1571050" y="1415143"/>
                  </a:lnTo>
                  <a:lnTo>
                    <a:pt x="1613711" y="1363534"/>
                  </a:lnTo>
                  <a:lnTo>
                    <a:pt x="1652215" y="1308817"/>
                  </a:lnTo>
                  <a:lnTo>
                    <a:pt x="1686330" y="1251210"/>
                  </a:lnTo>
                  <a:lnTo>
                    <a:pt x="1715827" y="1190934"/>
                  </a:lnTo>
                  <a:lnTo>
                    <a:pt x="1740477" y="1128211"/>
                  </a:lnTo>
                  <a:lnTo>
                    <a:pt x="1760049" y="1063260"/>
                  </a:lnTo>
                  <a:lnTo>
                    <a:pt x="1774313" y="996302"/>
                  </a:lnTo>
                  <a:lnTo>
                    <a:pt x="1783040" y="927559"/>
                  </a:lnTo>
                  <a:lnTo>
                    <a:pt x="1786001" y="857250"/>
                  </a:lnTo>
                  <a:lnTo>
                    <a:pt x="1783040" y="786940"/>
                  </a:lnTo>
                  <a:lnTo>
                    <a:pt x="1774313" y="718197"/>
                  </a:lnTo>
                  <a:lnTo>
                    <a:pt x="1760049" y="651239"/>
                  </a:lnTo>
                  <a:lnTo>
                    <a:pt x="1740477" y="586288"/>
                  </a:lnTo>
                  <a:lnTo>
                    <a:pt x="1715827" y="523565"/>
                  </a:lnTo>
                  <a:lnTo>
                    <a:pt x="1686330" y="463289"/>
                  </a:lnTo>
                  <a:lnTo>
                    <a:pt x="1652215" y="405682"/>
                  </a:lnTo>
                  <a:lnTo>
                    <a:pt x="1613711" y="350965"/>
                  </a:lnTo>
                  <a:lnTo>
                    <a:pt x="1571050" y="299356"/>
                  </a:lnTo>
                  <a:lnTo>
                    <a:pt x="1524460" y="251079"/>
                  </a:lnTo>
                  <a:lnTo>
                    <a:pt x="1474171" y="206352"/>
                  </a:lnTo>
                  <a:lnTo>
                    <a:pt x="1420414" y="165396"/>
                  </a:lnTo>
                  <a:lnTo>
                    <a:pt x="1363418" y="128433"/>
                  </a:lnTo>
                  <a:lnTo>
                    <a:pt x="1303413" y="95682"/>
                  </a:lnTo>
                  <a:lnTo>
                    <a:pt x="1240629" y="67365"/>
                  </a:lnTo>
                  <a:lnTo>
                    <a:pt x="1175295" y="43702"/>
                  </a:lnTo>
                  <a:lnTo>
                    <a:pt x="1107642" y="24913"/>
                  </a:lnTo>
                  <a:lnTo>
                    <a:pt x="1037899" y="11219"/>
                  </a:lnTo>
                  <a:lnTo>
                    <a:pt x="966296" y="2841"/>
                  </a:lnTo>
                  <a:lnTo>
                    <a:pt x="8930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760468" y="3271277"/>
              <a:ext cx="886460" cy="738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/>
              <a:r>
                <a:rPr b="1" spc="-109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비정형</a:t>
              </a:r>
              <a:endParaRPr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endParaRPr>
            </a:p>
            <a:p>
              <a:pPr marL="9525"/>
              <a:r>
                <a:rPr b="1" spc="-109" dirty="0">
                  <a:solidFill>
                    <a:srgbClr val="0D0D0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맑은 고딕"/>
                </a:rPr>
                <a:t>데이터</a:t>
              </a:r>
              <a:endParaRPr>
                <a:latin typeface="KoPub돋움체 Bold" panose="00000800000000000000" pitchFamily="2" charset="-127"/>
                <a:ea typeface="KoPub돋움체 Bold" panose="00000800000000000000" pitchFamily="2" charset="-127"/>
                <a:cs typeface="맑은 고딕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824225" y="3640328"/>
              <a:ext cx="151130" cy="160655"/>
            </a:xfrm>
            <a:custGeom>
              <a:avLst/>
              <a:gdLst/>
              <a:ahLst/>
              <a:cxnLst/>
              <a:rect l="l" t="t" r="r" b="b"/>
              <a:pathLst>
                <a:path w="151129" h="160655">
                  <a:moveTo>
                    <a:pt x="151130" y="0"/>
                  </a:moveTo>
                  <a:lnTo>
                    <a:pt x="0" y="0"/>
                  </a:lnTo>
                  <a:lnTo>
                    <a:pt x="0" y="160654"/>
                  </a:lnTo>
                  <a:lnTo>
                    <a:pt x="151130" y="160654"/>
                  </a:lnTo>
                  <a:lnTo>
                    <a:pt x="1511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663569" y="3489072"/>
              <a:ext cx="472440" cy="151765"/>
            </a:xfrm>
            <a:custGeom>
              <a:avLst/>
              <a:gdLst/>
              <a:ahLst/>
              <a:cxnLst/>
              <a:rect l="l" t="t" r="r" b="b"/>
              <a:pathLst>
                <a:path w="472439" h="151764">
                  <a:moveTo>
                    <a:pt x="472439" y="0"/>
                  </a:moveTo>
                  <a:lnTo>
                    <a:pt x="0" y="0"/>
                  </a:lnTo>
                  <a:lnTo>
                    <a:pt x="0" y="151257"/>
                  </a:lnTo>
                  <a:lnTo>
                    <a:pt x="472439" y="151257"/>
                  </a:lnTo>
                  <a:lnTo>
                    <a:pt x="4724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824225" y="3328416"/>
              <a:ext cx="151130" cy="160655"/>
            </a:xfrm>
            <a:custGeom>
              <a:avLst/>
              <a:gdLst/>
              <a:ahLst/>
              <a:cxnLst/>
              <a:rect l="l" t="t" r="r" b="b"/>
              <a:pathLst>
                <a:path w="151129" h="160655">
                  <a:moveTo>
                    <a:pt x="151130" y="0"/>
                  </a:moveTo>
                  <a:lnTo>
                    <a:pt x="0" y="0"/>
                  </a:lnTo>
                  <a:lnTo>
                    <a:pt x="0" y="160654"/>
                  </a:lnTo>
                  <a:lnTo>
                    <a:pt x="151130" y="160654"/>
                  </a:lnTo>
                  <a:lnTo>
                    <a:pt x="1511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452620" y="4029075"/>
              <a:ext cx="790955" cy="8436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826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ko-KR" altLang="en-US" dirty="0"/>
              <a:t>설치</a:t>
            </a:r>
            <a:endParaRPr lang="x-none" dirty="0"/>
          </a:p>
        </p:txBody>
      </p:sp>
      <p:sp>
        <p:nvSpPr>
          <p:cNvPr id="11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Clr>
                <a:srgbClr val="4BB0A0"/>
              </a:buClr>
              <a:buNone/>
            </a:pPr>
            <a:r>
              <a:rPr lang="en-US" altLang="ko-KR" sz="1650" b="1" dirty="0"/>
              <a:t>MySQL</a:t>
            </a:r>
            <a:r>
              <a:rPr lang="ko-KR" altLang="en-US" sz="1650" b="1" dirty="0"/>
              <a:t>의 실행 파일 경로 </a:t>
            </a:r>
            <a:r>
              <a:rPr lang="en-US" altLang="ko-KR" sz="1650" b="1" dirty="0"/>
              <a:t>Path</a:t>
            </a:r>
            <a:r>
              <a:rPr lang="ko-KR" altLang="en-US" sz="1650" b="1" dirty="0"/>
              <a:t>에 추가</a:t>
            </a:r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1650" dirty="0">
                <a:solidFill>
                  <a:prstClr val="black"/>
                </a:solidFill>
              </a:rPr>
              <a:t>[</a:t>
            </a:r>
            <a:r>
              <a:rPr lang="ko-KR" altLang="en-US" sz="1650" dirty="0">
                <a:solidFill>
                  <a:prstClr val="black"/>
                </a:solidFill>
              </a:rPr>
              <a:t>시작</a:t>
            </a:r>
            <a:r>
              <a:rPr lang="en-US" altLang="ko-KR" sz="1650" dirty="0">
                <a:solidFill>
                  <a:prstClr val="black"/>
                </a:solidFill>
              </a:rPr>
              <a:t>]</a:t>
            </a:r>
            <a:r>
              <a:rPr lang="ko-KR" altLang="en-US" sz="1650" dirty="0">
                <a:solidFill>
                  <a:prstClr val="black"/>
                </a:solidFill>
              </a:rPr>
              <a:t>에서 마우스 오른쪽 버튼 클릭 </a:t>
            </a:r>
            <a:r>
              <a:rPr lang="en-US" altLang="ko-KR" sz="1650" dirty="0">
                <a:solidFill>
                  <a:prstClr val="black"/>
                </a:solidFill>
              </a:rPr>
              <a:t>- [Windows PowerShell(</a:t>
            </a:r>
            <a:r>
              <a:rPr lang="ko-KR" altLang="en-US" sz="1650" dirty="0">
                <a:solidFill>
                  <a:prstClr val="black"/>
                </a:solidFill>
              </a:rPr>
              <a:t>관리자</a:t>
            </a:r>
            <a:r>
              <a:rPr lang="en-US" altLang="ko-KR" sz="1650" dirty="0">
                <a:solidFill>
                  <a:prstClr val="black"/>
                </a:solidFill>
              </a:rPr>
              <a:t>)] </a:t>
            </a:r>
            <a:r>
              <a:rPr lang="ko-KR" altLang="en-US" sz="1650" dirty="0">
                <a:solidFill>
                  <a:prstClr val="black"/>
                </a:solidFill>
              </a:rPr>
              <a:t>선택</a:t>
            </a:r>
          </a:p>
          <a:p>
            <a:pPr lvl="1"/>
            <a:r>
              <a:rPr lang="ko-KR" altLang="en-US" dirty="0"/>
              <a:t>관리자 권한으로 </a:t>
            </a:r>
            <a:r>
              <a:rPr lang="ko-KR" altLang="en-US" dirty="0" err="1"/>
              <a:t>파워셸</a:t>
            </a:r>
            <a:r>
              <a:rPr lang="ko-KR" altLang="en-US" dirty="0"/>
              <a:t> 실행 </a:t>
            </a:r>
            <a:r>
              <a:rPr lang="en-US" altLang="ko-KR" dirty="0"/>
              <a:t>– ‘</a:t>
            </a:r>
            <a:r>
              <a:rPr lang="en-US" altLang="ko-KR" dirty="0" err="1"/>
              <a:t>cmd</a:t>
            </a:r>
            <a:r>
              <a:rPr lang="en-US" altLang="ko-KR" dirty="0"/>
              <a:t>’ </a:t>
            </a:r>
            <a:r>
              <a:rPr lang="ko-KR" altLang="en-US" dirty="0"/>
              <a:t>입력해서 명령 프롬프트로 전환  </a:t>
            </a:r>
          </a:p>
          <a:p>
            <a:r>
              <a:rPr lang="en-US" altLang="ko-KR" sz="1650" dirty="0">
                <a:solidFill>
                  <a:prstClr val="black"/>
                </a:solidFill>
              </a:rPr>
              <a:t>SETX PATH "%PATH%;C:\Program Files\MySQL\MySQL Server 8.0\bin" </a:t>
            </a:r>
            <a:r>
              <a:rPr lang="ko-KR" altLang="en-US" sz="1650" dirty="0">
                <a:solidFill>
                  <a:prstClr val="black"/>
                </a:solidFill>
              </a:rPr>
              <a:t>명령으로 </a:t>
            </a:r>
            <a:r>
              <a:rPr lang="en-US" altLang="ko-KR" sz="1650" dirty="0">
                <a:solidFill>
                  <a:prstClr val="black"/>
                </a:solidFill>
              </a:rPr>
              <a:t>Path </a:t>
            </a:r>
            <a:r>
              <a:rPr lang="ko-KR" altLang="en-US" sz="1650" dirty="0">
                <a:solidFill>
                  <a:prstClr val="black"/>
                </a:solidFill>
              </a:rPr>
              <a:t>추가</a:t>
            </a:r>
            <a:endParaRPr lang="en-US" altLang="ko-KR" sz="1650" dirty="0">
              <a:solidFill>
                <a:prstClr val="black"/>
              </a:solidFill>
            </a:endParaRPr>
          </a:p>
          <a:p>
            <a:endParaRPr lang="en-US" altLang="ko-KR" sz="1650" dirty="0">
              <a:solidFill>
                <a:prstClr val="black"/>
              </a:solidFill>
            </a:endParaRPr>
          </a:p>
          <a:p>
            <a:endParaRPr lang="en-US" altLang="ko-KR" sz="1650" dirty="0">
              <a:solidFill>
                <a:prstClr val="black"/>
              </a:solidFill>
            </a:endParaRPr>
          </a:p>
          <a:p>
            <a:endParaRPr lang="en-US" altLang="ko-KR" sz="1650" dirty="0">
              <a:solidFill>
                <a:prstClr val="black"/>
              </a:solidFill>
            </a:endParaRPr>
          </a:p>
          <a:p>
            <a:endParaRPr lang="en-US" altLang="ko-KR" sz="1650" dirty="0">
              <a:solidFill>
                <a:prstClr val="black"/>
              </a:solidFill>
            </a:endParaRPr>
          </a:p>
          <a:p>
            <a:endParaRPr lang="en-US" altLang="ko-KR" sz="1650" dirty="0">
              <a:solidFill>
                <a:prstClr val="black"/>
              </a:solidFill>
            </a:endParaRPr>
          </a:p>
          <a:p>
            <a:endParaRPr lang="en-US" altLang="ko-KR" sz="1650" dirty="0">
              <a:solidFill>
                <a:prstClr val="black"/>
              </a:solidFill>
            </a:endParaRPr>
          </a:p>
          <a:p>
            <a:endParaRPr lang="en-US" altLang="ko-KR" sz="1650" dirty="0">
              <a:solidFill>
                <a:prstClr val="black"/>
              </a:solidFill>
            </a:endParaRPr>
          </a:p>
          <a:p>
            <a:r>
              <a:rPr lang="en-US" altLang="ko-KR" sz="1650" dirty="0">
                <a:solidFill>
                  <a:prstClr val="black"/>
                </a:solidFill>
              </a:rPr>
              <a:t>[</a:t>
            </a:r>
            <a:r>
              <a:rPr lang="ko-KR" altLang="en-US" sz="1650" dirty="0">
                <a:solidFill>
                  <a:prstClr val="black"/>
                </a:solidFill>
              </a:rPr>
              <a:t>시작</a:t>
            </a:r>
            <a:r>
              <a:rPr lang="en-US" altLang="ko-KR" sz="1650" dirty="0">
                <a:solidFill>
                  <a:prstClr val="black"/>
                </a:solidFill>
              </a:rPr>
              <a:t>] &gt;&gt; [</a:t>
            </a:r>
            <a:r>
              <a:rPr lang="ko-KR" altLang="en-US" sz="1650" dirty="0">
                <a:solidFill>
                  <a:prstClr val="black"/>
                </a:solidFill>
              </a:rPr>
              <a:t>전원</a:t>
            </a:r>
            <a:r>
              <a:rPr lang="en-US" altLang="ko-KR" sz="1650" dirty="0">
                <a:solidFill>
                  <a:prstClr val="black"/>
                </a:solidFill>
              </a:rPr>
              <a:t>] &gt;&gt; [</a:t>
            </a:r>
            <a:r>
              <a:rPr lang="ko-KR" altLang="en-US" sz="1650" dirty="0" err="1">
                <a:solidFill>
                  <a:prstClr val="black"/>
                </a:solidFill>
              </a:rPr>
              <a:t>다시시작</a:t>
            </a:r>
            <a:r>
              <a:rPr lang="en-US" altLang="ko-KR" sz="1650" dirty="0">
                <a:solidFill>
                  <a:prstClr val="black"/>
                </a:solidFill>
              </a:rPr>
              <a:t>] </a:t>
            </a:r>
            <a:r>
              <a:rPr lang="ko-KR" altLang="en-US" sz="1650" dirty="0">
                <a:solidFill>
                  <a:prstClr val="black"/>
                </a:solidFill>
              </a:rPr>
              <a:t>컴퓨터 재부팅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7170" name="Picture 2" descr="C:\Users\USER\Desktop\이것이mysql이다\이미지모음\1-9장그림(2019.09.16)\02장그림\02-3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81" y="3068515"/>
            <a:ext cx="5937842" cy="214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730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후에 확인할 사항</a:t>
            </a:r>
            <a:endParaRPr lang="x-none" dirty="0"/>
          </a:p>
        </p:txBody>
      </p:sp>
      <p:sp>
        <p:nvSpPr>
          <p:cNvPr id="11" name="텍스트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Clr>
                <a:srgbClr val="4BB0A0"/>
              </a:buClr>
              <a:buNone/>
            </a:pPr>
            <a:r>
              <a:rPr lang="en-US" altLang="ko-KR" sz="1650" b="1" dirty="0"/>
              <a:t>MySQL </a:t>
            </a:r>
            <a:r>
              <a:rPr lang="ko-KR" altLang="en-US" sz="1650" b="1" dirty="0"/>
              <a:t>설치 폴더 내 각 폴더의 역할</a:t>
            </a:r>
          </a:p>
          <a:p>
            <a:endParaRPr lang="ko-KR" altLang="en-US" sz="1650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85" y="4210610"/>
            <a:ext cx="4668988" cy="170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C:\Users\USER\Desktop\이것이mysql이다\이미지모음\1-9장그림(2019.09.16)\02장그림\02-3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73" y="1792765"/>
            <a:ext cx="4273210" cy="23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73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3" name="순서도: 자기 디스크 2"/>
          <p:cNvSpPr/>
          <p:nvPr/>
        </p:nvSpPr>
        <p:spPr>
          <a:xfrm>
            <a:off x="4057140" y="5264052"/>
            <a:ext cx="839301" cy="48067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madang</a:t>
            </a:r>
            <a:endParaRPr lang="ko-KR" altLang="en-US" sz="1100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순서도: 자기 디스크 4"/>
          <p:cNvSpPr/>
          <p:nvPr/>
        </p:nvSpPr>
        <p:spPr>
          <a:xfrm>
            <a:off x="3190610" y="5253991"/>
            <a:ext cx="686685" cy="48067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system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순서도: 자기 디스크 5"/>
          <p:cNvSpPr/>
          <p:nvPr/>
        </p:nvSpPr>
        <p:spPr>
          <a:xfrm>
            <a:off x="5073353" y="5253991"/>
            <a:ext cx="686685" cy="48067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db1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순서도: 자기 디스크 6"/>
          <p:cNvSpPr/>
          <p:nvPr/>
        </p:nvSpPr>
        <p:spPr>
          <a:xfrm>
            <a:off x="2555776" y="4653136"/>
            <a:ext cx="5218804" cy="137336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File:Crystal Clear kdm &lt;strong&gt;user&lt;/strong&gt; female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64" y="3958904"/>
            <a:ext cx="486762" cy="486762"/>
          </a:xfrm>
          <a:prstGeom prst="rect">
            <a:avLst/>
          </a:prstGeom>
        </p:spPr>
      </p:pic>
      <p:pic>
        <p:nvPicPr>
          <p:cNvPr id="9" name="그림 8" descr="Free vector graphic: &lt;strong&gt;User&lt;/strong&gt;, Avatar, Female, Blond, Girl - Free Image on Pixabay - 3108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82" y="3930227"/>
            <a:ext cx="477952" cy="4792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22674" y="4391397"/>
            <a:ext cx="480679" cy="253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100" dirty="0" err="1">
                <a:solidFill>
                  <a:srgbClr val="0000CC"/>
                </a:solidFill>
                <a:ea typeface="맑은 고딕" panose="020B0503020000020004" pitchFamily="50" charset="-127"/>
              </a:rPr>
              <a:t>madang</a:t>
            </a:r>
            <a:endParaRPr lang="ko-KR" altLang="en-US" sz="1100" dirty="0">
              <a:solidFill>
                <a:srgbClr val="0000CC"/>
              </a:solidFill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56739" y="4415624"/>
            <a:ext cx="680602" cy="253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100" dirty="0">
                <a:solidFill>
                  <a:srgbClr val="0000CC"/>
                </a:solidFill>
                <a:ea typeface="맑은 고딕" panose="020B0503020000020004" pitchFamily="50" charset="-127"/>
              </a:rPr>
              <a:t>root</a:t>
            </a:r>
            <a:endParaRPr lang="ko-KR" altLang="en-US" sz="1100" dirty="0">
              <a:solidFill>
                <a:srgbClr val="0000CC"/>
              </a:solidFill>
              <a:ea typeface="맑은 고딕" panose="020B0503020000020004" pitchFamily="50" charset="-127"/>
            </a:endParaRPr>
          </a:p>
        </p:txBody>
      </p:sp>
      <p:pic>
        <p:nvPicPr>
          <p:cNvPr id="12" name="그림 11" descr="Free vector graphic: &lt;strong&gt;User&lt;/strong&gt;, Avatar, Female, Blond, Girl - Free Image on Pixabay - 3108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77" y="3912114"/>
            <a:ext cx="477952" cy="4792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10370" y="4373284"/>
            <a:ext cx="480679" cy="253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100" dirty="0">
                <a:ea typeface="맑은 고딕" panose="020B0503020000020004" pitchFamily="50" charset="-127"/>
              </a:rPr>
              <a:t>user1</a:t>
            </a:r>
            <a:endParaRPr lang="ko-KR" altLang="en-US" sz="1100" dirty="0"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6884" y="4307478"/>
            <a:ext cx="618016" cy="20406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20000"/>
          </a:bodyPr>
          <a:lstStyle/>
          <a:p>
            <a:r>
              <a:rPr lang="ko-KR" altLang="en-US" sz="1100">
                <a:ea typeface="맑은 고딕" panose="020B0503020000020004" pitchFamily="50" charset="-127"/>
              </a:rPr>
              <a:t>사용자들</a:t>
            </a:r>
            <a:endParaRPr lang="ko-KR" altLang="en-US" sz="1100" dirty="0">
              <a:ea typeface="맑은 고딕" panose="020B0503020000020004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635953" y="4351888"/>
            <a:ext cx="782486" cy="93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065" y="5264052"/>
            <a:ext cx="618016" cy="20406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20000"/>
          </a:bodyPr>
          <a:lstStyle/>
          <a:p>
            <a:r>
              <a:rPr lang="ko-KR" altLang="en-US" sz="1100" dirty="0">
                <a:ea typeface="맑은 고딕" panose="020B0503020000020004" pitchFamily="50" charset="-127"/>
              </a:rPr>
              <a:t>데이터베이스 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1636115" y="5340027"/>
            <a:ext cx="782486" cy="93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순서도: 자기 디스크 17"/>
          <p:cNvSpPr/>
          <p:nvPr/>
        </p:nvSpPr>
        <p:spPr>
          <a:xfrm>
            <a:off x="6120063" y="5253991"/>
            <a:ext cx="686685" cy="48067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db2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8190" y="4144800"/>
            <a:ext cx="480679" cy="253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100" dirty="0">
                <a:ea typeface="맑은 고딕" panose="020B0503020000020004" pitchFamily="50" charset="-127"/>
              </a:rPr>
              <a:t>……</a:t>
            </a:r>
            <a:endParaRPr lang="ko-KR" altLang="en-US" sz="1100" dirty="0"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97813" y="3600248"/>
            <a:ext cx="961359" cy="26182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ko-KR" altLang="en-US" sz="2000" dirty="0">
                <a:solidFill>
                  <a:schemeClr val="tx2"/>
                </a:solidFill>
              </a:rPr>
              <a:t>실습 데이터베이스 설치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539552" y="1700808"/>
            <a:ext cx="8136904" cy="15121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en-US" altLang="ko-KR" dirty="0"/>
              <a:t>root </a:t>
            </a:r>
            <a:r>
              <a:rPr kumimoji="0" lang="ko-KR" altLang="en-US" dirty="0"/>
              <a:t>계정에서 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 </a:t>
            </a:r>
            <a:r>
              <a:rPr kumimoji="0" lang="ko-KR" altLang="en-US" dirty="0"/>
              <a:t>사용자 및 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 </a:t>
            </a:r>
            <a:r>
              <a:rPr kumimoji="0" lang="ko-KR" altLang="en-US" dirty="0"/>
              <a:t>데이터베이스 생성</a:t>
            </a:r>
            <a:br>
              <a:rPr kumimoji="0" lang="en-US" altLang="ko-KR" dirty="0"/>
            </a:br>
            <a:r>
              <a:rPr kumimoji="0" lang="en-US" altLang="ko-KR" dirty="0"/>
              <a:t>(</a:t>
            </a:r>
            <a:r>
              <a:rPr kumimoji="0" lang="ko-KR" altLang="en-US" dirty="0"/>
              <a:t>스크립트 참조  </a:t>
            </a:r>
            <a:r>
              <a:rPr kumimoji="0" lang="en-US" altLang="ko-KR" dirty="0"/>
              <a:t>- </a:t>
            </a:r>
            <a:r>
              <a:rPr kumimoji="0" lang="en-US" altLang="ko-KR" dirty="0" err="1"/>
              <a:t>demo_madang.sql</a:t>
            </a:r>
            <a:r>
              <a:rPr kumimoji="0" lang="en-US" altLang="ko-KR" dirty="0"/>
              <a:t>) </a:t>
            </a:r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사용자 이름</a:t>
            </a:r>
            <a:r>
              <a:rPr kumimoji="0" lang="en-US" altLang="ko-KR" dirty="0"/>
              <a:t>(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), </a:t>
            </a:r>
            <a:r>
              <a:rPr kumimoji="0" lang="ko-KR" altLang="en-US" dirty="0"/>
              <a:t>데이터베이스  이름</a:t>
            </a:r>
            <a:r>
              <a:rPr kumimoji="0" lang="en-US" altLang="ko-KR" dirty="0"/>
              <a:t>(</a:t>
            </a:r>
            <a:r>
              <a:rPr kumimoji="0" lang="en-US" altLang="ko-KR" dirty="0" err="1"/>
              <a:t>madang</a:t>
            </a:r>
            <a:r>
              <a:rPr kumimoji="0" lang="en-US" altLang="ko-KR" dirty="0"/>
              <a:t>)</a:t>
            </a:r>
            <a:r>
              <a:rPr kumimoji="0" lang="ko-KR" altLang="en-US" dirty="0"/>
              <a:t>을</a:t>
            </a:r>
            <a:r>
              <a:rPr kumimoji="0" lang="en-US" altLang="ko-KR" dirty="0"/>
              <a:t> </a:t>
            </a:r>
            <a:r>
              <a:rPr kumimoji="0" lang="ko-KR" altLang="en-US" dirty="0"/>
              <a:t>편의상 동일하게 함</a:t>
            </a:r>
            <a:endParaRPr kumimoji="0" lang="en-US" altLang="ko-KR" dirty="0"/>
          </a:p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en-US" altLang="ko-KR" dirty="0" err="1"/>
              <a:t>madang</a:t>
            </a:r>
            <a:r>
              <a:rPr kumimoji="0" lang="en-US" altLang="ko-KR" dirty="0"/>
              <a:t> </a:t>
            </a:r>
            <a:r>
              <a:rPr kumimoji="0" lang="ko-KR" altLang="en-US" dirty="0"/>
              <a:t>사용자 계정에서 샘플 데이터베이스 설치 </a:t>
            </a:r>
            <a:r>
              <a:rPr kumimoji="0"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095192-8C1A-41A2-9B61-1940BEEB8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56706" y="6091821"/>
            <a:ext cx="2133600" cy="253281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34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4" y="14315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72994" y="1988840"/>
            <a:ext cx="6798012" cy="4032448"/>
            <a:chOff x="1115616" y="1844824"/>
            <a:chExt cx="6798012" cy="4032448"/>
          </a:xfrm>
        </p:grpSpPr>
        <p:pic>
          <p:nvPicPr>
            <p:cNvPr id="1025" name="_x192988104" descr="EMB000027c4675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844824"/>
              <a:ext cx="6798012" cy="403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742314" y="4982918"/>
              <a:ext cx="1800200" cy="67833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42314" y="4589636"/>
              <a:ext cx="1800200" cy="32978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35896" y="4616027"/>
              <a:ext cx="206685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+mn-ea"/>
                  <a:ea typeface="+mn-ea"/>
                </a:rPr>
                <a:t>Connection 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  <a:ea typeface="+mn-ea"/>
                </a:rPr>
                <a:t>생성 아이콘 </a:t>
              </a:r>
              <a:r>
                <a:rPr lang="en-US" altLang="ko-KR" sz="1200" b="1" dirty="0">
                  <a:solidFill>
                    <a:srgbClr val="FF0000"/>
                  </a:solidFill>
                  <a:latin typeface="+mn-ea"/>
                  <a:ea typeface="+mn-ea"/>
                </a:rPr>
                <a:t>+</a:t>
              </a:r>
              <a:endParaRPr lang="ko-KR" altLang="en-US" sz="12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35896" y="5108149"/>
              <a:ext cx="228288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+mn-ea"/>
                  <a:ea typeface="+mn-ea"/>
                </a:rPr>
                <a:t>Connection – root </a:t>
              </a:r>
              <a:r>
                <a:rPr lang="ko-KR" altLang="en-US" sz="1200" b="1" dirty="0" err="1">
                  <a:solidFill>
                    <a:srgbClr val="FF0000"/>
                  </a:solidFill>
                  <a:latin typeface="+mn-ea"/>
                  <a:ea typeface="+mn-ea"/>
                </a:rPr>
                <a:t>계정용</a:t>
              </a:r>
              <a:endParaRPr lang="ko-KR" altLang="en-US" sz="12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Workbench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D60BCD-C534-4944-8C19-B3600574E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198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66433" y="6167229"/>
            <a:ext cx="3211135" cy="390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[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3-9] Workbench SQL 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개발 화면</a:t>
            </a:r>
            <a:endParaRPr lang="ko-KR" altLang="en-US" sz="1400" kern="0" spc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41" y="1790700"/>
            <a:ext cx="6322518" cy="4343888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95536" y="1085503"/>
            <a:ext cx="8064896" cy="525583"/>
          </a:xfrm>
        </p:spPr>
        <p:txBody>
          <a:bodyPr anchor="ctr"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MySQL Workbench </a:t>
            </a:r>
            <a:r>
              <a:rPr lang="ko-KR" altLang="en-US" sz="2000" dirty="0">
                <a:solidFill>
                  <a:schemeClr val="tx2"/>
                </a:solidFill>
              </a:rPr>
              <a:t>시작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A8E615-1F08-4D70-A6B8-0ED8DE2FF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323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F232DD-2FB1-4B89-A0A0-6B894577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01471-7698-424D-87A3-1A329A542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3A8C9F-8CE2-4D65-BCCE-DBAD85FA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6353421" cy="47847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30DF0F-119B-4B22-BD5C-6D572C21D4BD}"/>
              </a:ext>
            </a:extLst>
          </p:cNvPr>
          <p:cNvSpPr/>
          <p:nvPr/>
        </p:nvSpPr>
        <p:spPr>
          <a:xfrm>
            <a:off x="2195736" y="3573016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9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59B4F-2C97-45C3-97D4-9016FB32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76C711-7B43-4B71-88DF-5A13B8540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49DE6-9721-45C8-AAFD-431FE9D1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45562"/>
            <a:ext cx="6656779" cy="50131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91D9CC-FE2F-4F05-B696-2C2277E230CC}"/>
              </a:ext>
            </a:extLst>
          </p:cNvPr>
          <p:cNvSpPr/>
          <p:nvPr/>
        </p:nvSpPr>
        <p:spPr>
          <a:xfrm>
            <a:off x="2339752" y="2420888"/>
            <a:ext cx="829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150F0A-0B39-433D-910E-A8D3DDEF2AD2}"/>
              </a:ext>
            </a:extLst>
          </p:cNvPr>
          <p:cNvSpPr/>
          <p:nvPr/>
        </p:nvSpPr>
        <p:spPr>
          <a:xfrm>
            <a:off x="5796136" y="4797152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93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B273-A30E-49C5-A276-BE140635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9A96CE-D573-4802-9368-105C23E6C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E6D7021-B086-4B8B-AFF2-92A1F154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85621"/>
            <a:ext cx="6465547" cy="48691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BDF8B5-8273-4C37-9D4C-78BACEB6EBC1}"/>
              </a:ext>
            </a:extLst>
          </p:cNvPr>
          <p:cNvSpPr/>
          <p:nvPr/>
        </p:nvSpPr>
        <p:spPr>
          <a:xfrm>
            <a:off x="1259632" y="3717032"/>
            <a:ext cx="165618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D9222-CA3F-4014-8CE5-9560AFABD525}"/>
              </a:ext>
            </a:extLst>
          </p:cNvPr>
          <p:cNvSpPr txBox="1"/>
          <p:nvPr/>
        </p:nvSpPr>
        <p:spPr>
          <a:xfrm>
            <a:off x="3073949" y="3897052"/>
            <a:ext cx="91440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더블클릭</a:t>
            </a:r>
          </a:p>
        </p:txBody>
      </p:sp>
    </p:spTree>
    <p:extLst>
      <p:ext uri="{BB962C8B-B14F-4D97-AF65-F5344CB8AC3E}">
        <p14:creationId xmlns:p14="http://schemas.microsoft.com/office/powerpoint/2010/main" val="2207225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96D7E-FF15-4A9F-9BEA-24584A3C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49F80A-6126-4F43-BF3D-23B325E3A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0FD0EA-96D0-4B1F-8838-669583A0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6929485" cy="52185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8BF261-8506-4D31-8BE1-804BD3D62C8C}"/>
              </a:ext>
            </a:extLst>
          </p:cNvPr>
          <p:cNvSpPr/>
          <p:nvPr/>
        </p:nvSpPr>
        <p:spPr>
          <a:xfrm>
            <a:off x="4788024" y="3861048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BA5AF-6350-415D-B23D-F3658838EA1D}"/>
              </a:ext>
            </a:extLst>
          </p:cNvPr>
          <p:cNvSpPr txBox="1"/>
          <p:nvPr/>
        </p:nvSpPr>
        <p:spPr>
          <a:xfrm>
            <a:off x="4788024" y="3403552"/>
            <a:ext cx="91440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manager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89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BB7A8-F4E9-41BB-8B77-FAB66A76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133962E-2E83-4EEE-A1D0-B827AD5C5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https://drive.google.com/drive/folders/1145mydsp-OlAjZXQjJPUmFTfxqCkebR2?usp=share_link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madang.txt </a:t>
            </a:r>
            <a:r>
              <a:rPr lang="ko-KR" altLang="en-US" dirty="0"/>
              <a:t>를 더블 클릭 한 후 전체 내용을 복사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9C49B-A765-4332-AA9F-F42F3603C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35288" y="6838818"/>
            <a:ext cx="2133600" cy="253281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59</a:t>
            </a:fld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98A6312-9E48-4AFF-A0EB-F39AB7BC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20888"/>
            <a:ext cx="7020272" cy="37137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9DBA84-A53F-44A4-B148-C4082736F2F1}"/>
              </a:ext>
            </a:extLst>
          </p:cNvPr>
          <p:cNvSpPr/>
          <p:nvPr/>
        </p:nvSpPr>
        <p:spPr>
          <a:xfrm>
            <a:off x="1269712" y="2887903"/>
            <a:ext cx="7020272" cy="35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BF8F2-6F88-49D0-922C-29B461094196}"/>
              </a:ext>
            </a:extLst>
          </p:cNvPr>
          <p:cNvSpPr txBox="1"/>
          <p:nvPr/>
        </p:nvSpPr>
        <p:spPr>
          <a:xfrm>
            <a:off x="4726096" y="5408183"/>
            <a:ext cx="91440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붙여 넣기</a:t>
            </a:r>
          </a:p>
        </p:txBody>
      </p:sp>
    </p:spTree>
    <p:extLst>
      <p:ext uri="{BB962C8B-B14F-4D97-AF65-F5344CB8AC3E}">
        <p14:creationId xmlns:p14="http://schemas.microsoft.com/office/powerpoint/2010/main" val="106446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DB036-AC9B-423B-980F-9C6512DE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56885-EDEB-449C-85FC-CAC215F79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1263377"/>
          </a:xfrm>
        </p:spPr>
        <p:txBody>
          <a:bodyPr/>
          <a:lstStyle/>
          <a:p>
            <a:r>
              <a:rPr lang="en-US" altLang="ko-KR" dirty="0"/>
              <a:t>ETL</a:t>
            </a:r>
            <a:r>
              <a:rPr lang="ko-KR" altLang="en-US" dirty="0"/>
              <a:t>이란 추출</a:t>
            </a:r>
            <a:r>
              <a:rPr lang="en-US" altLang="ko-KR" dirty="0"/>
              <a:t>(Extraction), </a:t>
            </a:r>
            <a:r>
              <a:rPr lang="ko-KR" altLang="en-US" dirty="0"/>
              <a:t>변환</a:t>
            </a:r>
            <a:r>
              <a:rPr lang="en-US" altLang="ko-KR" dirty="0"/>
              <a:t>(Transformation), </a:t>
            </a:r>
            <a:r>
              <a:rPr lang="ko-KR" altLang="en-US" dirty="0"/>
              <a:t>적재</a:t>
            </a:r>
            <a:r>
              <a:rPr lang="en-US" altLang="ko-KR" dirty="0"/>
              <a:t>(Load)</a:t>
            </a:r>
            <a:r>
              <a:rPr lang="ko-KR" altLang="en-US" dirty="0"/>
              <a:t>의 약어이다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Database</a:t>
            </a:r>
            <a:r>
              <a:rPr lang="ko-KR" altLang="en-US" dirty="0"/>
              <a:t>에 있는 데이터를 추출하여</a:t>
            </a:r>
            <a:r>
              <a:rPr lang="en-US" altLang="ko-KR" dirty="0"/>
              <a:t>, </a:t>
            </a:r>
            <a:r>
              <a:rPr lang="ko-KR" altLang="en-US" dirty="0"/>
              <a:t>원하는 형태로 변환하고 다른 </a:t>
            </a:r>
            <a:r>
              <a:rPr lang="en-US" altLang="ko-KR" dirty="0"/>
              <a:t>Database</a:t>
            </a:r>
            <a:r>
              <a:rPr lang="ko-KR" altLang="en-US" dirty="0"/>
              <a:t>또는 테이블에 저장하는 작업이다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7E709B-F19B-486E-BD96-D93660723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50350E-D12A-4C95-AE3C-361860E9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33" y="2614359"/>
            <a:ext cx="7342677" cy="37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8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76868EE-64CB-4B0A-A0BB-6654BD9A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268760"/>
            <a:ext cx="9144000" cy="49099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A8380F-8DC0-4922-9AAF-7EF65476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7DE772-B48E-47F6-94A5-2E0BCE1DE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42CD57-25AB-4FFA-A5BB-ABE60DC0F646}"/>
              </a:ext>
            </a:extLst>
          </p:cNvPr>
          <p:cNvSpPr/>
          <p:nvPr/>
        </p:nvSpPr>
        <p:spPr>
          <a:xfrm>
            <a:off x="899592" y="1916832"/>
            <a:ext cx="7920880" cy="4320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67213-F3FC-410A-AA71-1B5074C88C2F}"/>
              </a:ext>
            </a:extLst>
          </p:cNvPr>
          <p:cNvSpPr txBox="1"/>
          <p:nvPr/>
        </p:nvSpPr>
        <p:spPr>
          <a:xfrm>
            <a:off x="4932040" y="4005064"/>
            <a:ext cx="3600400" cy="42812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1.Crtl+A </a:t>
            </a:r>
            <a:r>
              <a:rPr lang="ko-KR" altLang="en-US" sz="2000" b="1" dirty="0">
                <a:solidFill>
                  <a:srgbClr val="FF0000"/>
                </a:solidFill>
              </a:rPr>
              <a:t>입력해서 모두 선택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69E2DA-4E00-422B-8C68-E3BFB41F0466}"/>
              </a:ext>
            </a:extLst>
          </p:cNvPr>
          <p:cNvSpPr/>
          <p:nvPr/>
        </p:nvSpPr>
        <p:spPr>
          <a:xfrm>
            <a:off x="1187624" y="1719791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EF765-54C4-4A4F-B08F-E27DCC030235}"/>
              </a:ext>
            </a:extLst>
          </p:cNvPr>
          <p:cNvSpPr txBox="1"/>
          <p:nvPr/>
        </p:nvSpPr>
        <p:spPr>
          <a:xfrm>
            <a:off x="1298477" y="1467763"/>
            <a:ext cx="142072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2.</a:t>
            </a:r>
            <a:r>
              <a:rPr lang="ko-KR" altLang="en-US" sz="20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104737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F232DD-2FB1-4B89-A0A0-6B894577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01471-7698-424D-87A3-1A329A542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61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3A8C9F-8CE2-4D65-BCCE-DBAD85FA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6353421" cy="47847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30DF0F-119B-4B22-BD5C-6D572C21D4BD}"/>
              </a:ext>
            </a:extLst>
          </p:cNvPr>
          <p:cNvSpPr/>
          <p:nvPr/>
        </p:nvSpPr>
        <p:spPr>
          <a:xfrm>
            <a:off x="2195736" y="3573016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12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93E2A-FE51-4FDF-BCCF-46304CD7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58B647-9B6E-4599-908B-73741B2E0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9BB40F-F5FB-4FCE-9EEA-E43FF029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849523" cy="49242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B3EB9D-1FE9-4C76-B2B9-1FC373FB4CDF}"/>
              </a:ext>
            </a:extLst>
          </p:cNvPr>
          <p:cNvSpPr/>
          <p:nvPr/>
        </p:nvSpPr>
        <p:spPr>
          <a:xfrm>
            <a:off x="1475656" y="1700808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A41CD6-3CAB-4CBF-8A29-E42481912FE4}"/>
              </a:ext>
            </a:extLst>
          </p:cNvPr>
          <p:cNvSpPr/>
          <p:nvPr/>
        </p:nvSpPr>
        <p:spPr>
          <a:xfrm>
            <a:off x="1547664" y="2924944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BC4E03-416A-44B4-87A5-590DC14672A7}"/>
              </a:ext>
            </a:extLst>
          </p:cNvPr>
          <p:cNvSpPr/>
          <p:nvPr/>
        </p:nvSpPr>
        <p:spPr>
          <a:xfrm>
            <a:off x="1475656" y="3645024"/>
            <a:ext cx="2088232" cy="360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F1499-072C-458E-ABB5-774DB5FB73B5}"/>
              </a:ext>
            </a:extLst>
          </p:cNvPr>
          <p:cNvSpPr/>
          <p:nvPr/>
        </p:nvSpPr>
        <p:spPr>
          <a:xfrm>
            <a:off x="7452320" y="5810537"/>
            <a:ext cx="648072" cy="360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10101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9DF7A-A25E-4D9C-94E2-334EB1D5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A738F1-CE05-4D6D-B33D-0DF329C52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63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3481CC-B59B-48E4-B648-6E32AEF8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267"/>
            <a:ext cx="9144000" cy="26374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5DDF0F-8E71-42FC-9B80-0860308BDEF1}"/>
              </a:ext>
            </a:extLst>
          </p:cNvPr>
          <p:cNvSpPr/>
          <p:nvPr/>
        </p:nvSpPr>
        <p:spPr>
          <a:xfrm>
            <a:off x="1547664" y="4077072"/>
            <a:ext cx="165618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9D248-28EB-45CC-AAAF-ED082088362D}"/>
              </a:ext>
            </a:extLst>
          </p:cNvPr>
          <p:cNvSpPr txBox="1"/>
          <p:nvPr/>
        </p:nvSpPr>
        <p:spPr>
          <a:xfrm>
            <a:off x="3361981" y="4257092"/>
            <a:ext cx="91440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더블클릭</a:t>
            </a:r>
          </a:p>
        </p:txBody>
      </p:sp>
    </p:spTree>
    <p:extLst>
      <p:ext uri="{BB962C8B-B14F-4D97-AF65-F5344CB8AC3E}">
        <p14:creationId xmlns:p14="http://schemas.microsoft.com/office/powerpoint/2010/main" val="1422208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0C193-896C-4B26-85CB-F8ADECA6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샘플 데이터 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922250-F4B7-4D82-B347-3AB4FDC83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64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A616DBD-6743-47F2-8756-B6D6D84A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5905500" cy="31146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D16EA0-A747-4368-80E9-07FAFF1A6D21}"/>
              </a:ext>
            </a:extLst>
          </p:cNvPr>
          <p:cNvSpPr/>
          <p:nvPr/>
        </p:nvSpPr>
        <p:spPr>
          <a:xfrm>
            <a:off x="5148064" y="4437112"/>
            <a:ext cx="57606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D7B3C-AE0E-4558-AB78-D9313FB67C8E}"/>
              </a:ext>
            </a:extLst>
          </p:cNvPr>
          <p:cNvSpPr txBox="1"/>
          <p:nvPr/>
        </p:nvSpPr>
        <p:spPr>
          <a:xfrm>
            <a:off x="4572000" y="3661247"/>
            <a:ext cx="1152128" cy="3854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madang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76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56810" y="3573016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04</a:t>
            </a:r>
            <a:br>
              <a:rPr kumimoji="0" lang="en-US" altLang="ko-KR" dirty="0">
                <a:solidFill>
                  <a:schemeClr val="bg1"/>
                </a:solidFill>
              </a:rPr>
            </a:br>
            <a:r>
              <a:rPr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SQL </a:t>
            </a: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E42643-DA56-4296-A35E-B2D99A7A2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373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6311463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3-1 </a:t>
            </a:r>
            <a:r>
              <a:rPr lang="ko-KR" altLang="en-US" sz="1400" b="1" dirty="0">
                <a:latin typeface="+mn-ea"/>
                <a:ea typeface="+mn-ea"/>
              </a:rPr>
              <a:t>마당서점 현황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1"/>
            <a:ext cx="5684425" cy="478108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4E0CD1-C7B8-475B-B0A5-D4DE6F5E6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378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573325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3-2 </a:t>
            </a:r>
            <a:r>
              <a:rPr lang="ko-KR" altLang="en-US" sz="1400" b="1" dirty="0">
                <a:latin typeface="+mn-ea"/>
                <a:ea typeface="+mn-ea"/>
              </a:rPr>
              <a:t>마당서점 운영 시스템 환경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7385434" cy="401880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3C065-A89E-4E7B-A53E-11A66334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156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49461" y="1134400"/>
          <a:ext cx="3681440" cy="2933395"/>
        </p:xfrm>
        <a:graphic>
          <a:graphicData uri="http://schemas.openxmlformats.org/drawingml/2006/table">
            <a:tbl>
              <a:tblPr/>
              <a:tblGrid>
                <a:gridCol w="7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bookid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bookname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publisher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price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축구의 역사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축구아는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여자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나무수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축구의 이해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대한미디어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골프 바이블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대한미디어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35000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피겨 교본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역도 단계별기술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야구의 추억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이상미디어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야구를 부탁해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이상미디어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올림픽 이야기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삼성당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Olympic Champions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Pearson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51474" y="4748614"/>
          <a:ext cx="3697510" cy="1578964"/>
        </p:xfrm>
        <a:graphic>
          <a:graphicData uri="http://schemas.openxmlformats.org/drawingml/2006/table">
            <a:tbl>
              <a:tblPr/>
              <a:tblGrid>
                <a:gridCol w="60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custid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address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phone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박지성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영국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맨체스타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000-5000-0001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김연아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대한민국 서울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000-6000-0001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장미란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대한민국 강원도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000-7000-0001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추신수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미국 클리블랜드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000-8000-0001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박세리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대한민국 대전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62949" y="1134400"/>
          <a:ext cx="4104456" cy="2765875"/>
        </p:xfrm>
        <a:graphic>
          <a:graphicData uri="http://schemas.openxmlformats.org/drawingml/2006/table">
            <a:tbl>
              <a:tblPr/>
              <a:tblGrid>
                <a:gridCol w="682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custid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bookid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saleprice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orderdate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47"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397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2014-07-10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67928" y="422832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>
                <a:ea typeface="맑은 고딕" panose="020B0503020000020004" pitchFamily="50" charset="-127"/>
              </a:rPr>
              <a:t>Book </a:t>
            </a:r>
            <a:r>
              <a:rPr lang="ko-KR" altLang="en-US" sz="1400" b="1" dirty="0">
                <a:ea typeface="맑은 고딕" panose="020B0503020000020004" pitchFamily="50" charset="-127"/>
              </a:rPr>
              <a:t>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7928" y="647530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>
                <a:ea typeface="맑은 고딕" panose="020B0503020000020004" pitchFamily="50" charset="-127"/>
              </a:rPr>
              <a:t>Customer </a:t>
            </a:r>
            <a:r>
              <a:rPr lang="ko-KR" altLang="en-US" sz="1400" b="1" dirty="0">
                <a:ea typeface="맑은 고딕" panose="020B0503020000020004" pitchFamily="50" charset="-127"/>
              </a:rPr>
              <a:t>테이블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62949" y="415723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>
                <a:ea typeface="맑은 고딕" panose="020B0503020000020004" pitchFamily="50" charset="-127"/>
              </a:rPr>
              <a:t>Orders </a:t>
            </a:r>
            <a:r>
              <a:rPr lang="ko-KR" altLang="en-US" sz="1400" b="1" dirty="0">
                <a:ea typeface="맑은 고딕" panose="020B0503020000020004" pitchFamily="50" charset="-127"/>
              </a:rPr>
              <a:t>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49E7C3-574C-44DC-BDD2-2BDDE1A2A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994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데이터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9605" y="501620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3-6 </a:t>
            </a:r>
            <a:r>
              <a:rPr lang="ko-KR" altLang="en-US" sz="1400" b="1" dirty="0">
                <a:ea typeface="맑은 고딕" panose="020B0503020000020004" pitchFamily="50" charset="-127"/>
              </a:rPr>
              <a:t>마당서점의 데이터 구성도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9605" y="1061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4274989" cy="30492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56EFDA-DA90-4C3D-B952-95DA97762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2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028676F-BDE7-448F-99DB-5CA198CD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ETL </a:t>
            </a:r>
            <a:r>
              <a:rPr lang="ko-KR" altLang="en-US" dirty="0"/>
              <a:t>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A7EC22-A764-4E42-8CF3-E44670181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9FF320-A289-42C8-B371-C9AE21114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97" b="48585"/>
          <a:stretch/>
        </p:blipFill>
        <p:spPr>
          <a:xfrm>
            <a:off x="143997" y="1052736"/>
            <a:ext cx="7668363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52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데이터베이스의 사용자들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200800" cy="5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9484" y="638132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3-7 </a:t>
            </a:r>
            <a:r>
              <a:rPr lang="ko-KR" altLang="en-US" sz="1400" b="1" dirty="0">
                <a:ea typeface="맑은 고딕" panose="020B0503020000020004" pitchFamily="50" charset="-127"/>
              </a:rPr>
              <a:t>사용자 그룹별로 원하는 정보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4C1220-595C-48C1-872B-FFE7FBFB3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608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개요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219" y="1556792"/>
            <a:ext cx="802838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479715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3-14 </a:t>
            </a:r>
            <a:r>
              <a:rPr lang="en-US" altLang="ko-KR" sz="1400" b="1" dirty="0">
                <a:ea typeface="맑은 고딕" panose="020B0503020000020004" pitchFamily="50" charset="-127"/>
              </a:rPr>
              <a:t>SQL </a:t>
            </a:r>
            <a:r>
              <a:rPr lang="ko-KR" altLang="en-US" sz="1400" b="1" dirty="0">
                <a:ea typeface="맑은 고딕" panose="020B0503020000020004" pitchFamily="50" charset="-127"/>
              </a:rPr>
              <a:t>문을 사용해 자료를 찾는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0D7C0D-E3EF-451E-905F-06DFE798B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180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539750" y="2216264"/>
          <a:ext cx="8064501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SQL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일반 프로그래밍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데이터베이스에서 데이터를 추출하여 문제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모든 문제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입출력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입력은 테이블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출력도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모든 형태의 입출력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DBMS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컴파일러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SELECT * </a:t>
                      </a:r>
                    </a:p>
                    <a:p>
                      <a:pPr latinLnBrk="0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FROM Book;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main()</a:t>
                      </a:r>
                    </a:p>
                    <a:p>
                      <a:pPr latinLnBrk="0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{…}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184482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 </a:t>
            </a:r>
            <a:r>
              <a:rPr lang="en-US" altLang="ko-KR" sz="1400" b="1" dirty="0">
                <a:ea typeface="맑은 고딕" panose="020B0503020000020004" pitchFamily="50" charset="-127"/>
              </a:rPr>
              <a:t>SQL</a:t>
            </a:r>
            <a:r>
              <a:rPr lang="ko-KR" altLang="en-US" sz="1400" b="1" dirty="0">
                <a:ea typeface="맑은 고딕" panose="020B0503020000020004" pitchFamily="50" charset="-127"/>
              </a:rPr>
              <a:t>과 일반 프로그래밍 언어의 차이점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BBA7D7-ED41-4CE5-93E2-BAD4E52FF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72</a:t>
            </a:fld>
            <a:endParaRPr lang="ko-KR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개요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1085503"/>
            <a:ext cx="8064896" cy="525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SQL </a:t>
            </a:r>
            <a:r>
              <a:rPr kumimoji="0" lang="ko-KR" altLang="en-US" sz="2000" dirty="0">
                <a:solidFill>
                  <a:schemeClr val="tx2"/>
                </a:solidFill>
              </a:rPr>
              <a:t>기능에 따른 분류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70080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데이터 </a:t>
            </a:r>
            <a:r>
              <a:rPr kumimoji="0" lang="ko-KR" altLang="en-US" dirty="0" err="1"/>
              <a:t>정의어</a:t>
            </a:r>
            <a:r>
              <a:rPr kumimoji="0" lang="en-US" altLang="ko-KR" dirty="0"/>
              <a:t>(DDL)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210720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lnSpc>
                <a:spcPct val="120000"/>
              </a:lnSpc>
              <a:buClrTx/>
              <a:buNone/>
            </a:pPr>
            <a:r>
              <a:rPr lang="ko-KR" altLang="en-US" sz="1400" b="0" dirty="0"/>
              <a:t>  테이블이나 관계의 구조를 생성하는 데 사용하며 </a:t>
            </a:r>
            <a:r>
              <a:rPr lang="en-US" altLang="ko-KR" sz="1400" b="0" dirty="0"/>
              <a:t>CREATE, ALTER,  DROP </a:t>
            </a:r>
            <a:r>
              <a:rPr lang="ko-KR" altLang="en-US" sz="1400" b="0" dirty="0"/>
              <a:t>문 등이 있음</a:t>
            </a:r>
            <a:endParaRPr lang="en-US" altLang="ko-KR" sz="1400" b="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278092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데이터 </a:t>
            </a:r>
            <a:r>
              <a:rPr kumimoji="0" lang="ko-KR" altLang="en-US" dirty="0" err="1"/>
              <a:t>조작어</a:t>
            </a:r>
            <a:r>
              <a:rPr kumimoji="0" lang="en-US" altLang="ko-KR" dirty="0"/>
              <a:t>(DML)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9552" y="318732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lnSpc>
                <a:spcPct val="120000"/>
              </a:lnSpc>
              <a:buClrTx/>
              <a:buNone/>
            </a:pPr>
            <a:r>
              <a:rPr lang="ko-KR" altLang="en-US" sz="1400" b="0" dirty="0"/>
              <a:t>  테이블에 데이터를 검색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삽입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수정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삭제하는 데 사용하며 </a:t>
            </a:r>
            <a:r>
              <a:rPr lang="en-US" altLang="ko-KR" sz="1400" b="0" dirty="0"/>
              <a:t>SELECT, INSERT, DELETE, </a:t>
            </a:r>
            <a:br>
              <a:rPr lang="en-US" altLang="ko-KR" sz="1400" b="0" dirty="0"/>
            </a:br>
            <a:r>
              <a:rPr lang="en-US" altLang="ko-KR" sz="1400" b="0" dirty="0"/>
              <a:t>  UPDATE </a:t>
            </a:r>
            <a:r>
              <a:rPr lang="ko-KR" altLang="en-US" sz="1400" b="0" dirty="0"/>
              <a:t>문 등이 있음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여기서 </a:t>
            </a:r>
            <a:r>
              <a:rPr lang="en-US" altLang="ko-KR" sz="1400" b="0" dirty="0"/>
              <a:t>SELECT </a:t>
            </a:r>
            <a:r>
              <a:rPr lang="ko-KR" altLang="en-US" sz="1400" b="0" dirty="0"/>
              <a:t>문은 특별히 </a:t>
            </a:r>
            <a:r>
              <a:rPr lang="ko-KR" altLang="en-US" sz="1400" b="0" dirty="0" err="1"/>
              <a:t>질의어</a:t>
            </a:r>
            <a:r>
              <a:rPr lang="en-US" altLang="ko-KR" sz="1400" b="0" dirty="0"/>
              <a:t>(query)</a:t>
            </a:r>
            <a:r>
              <a:rPr lang="ko-KR" altLang="en-US" sz="1400" b="0" dirty="0"/>
              <a:t>라고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함</a:t>
            </a:r>
            <a:endParaRPr lang="en-US" altLang="ko-KR" sz="1400" b="0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422108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6225" indent="-276225" latinLnBrk="0">
              <a:lnSpc>
                <a:spcPct val="120000"/>
              </a:lnSpc>
              <a:spcBef>
                <a:spcPts val="600"/>
              </a:spcBef>
            </a:pPr>
            <a:r>
              <a:rPr kumimoji="0" lang="ko-KR" altLang="en-US" dirty="0"/>
              <a:t>데이터 </a:t>
            </a:r>
            <a:r>
              <a:rPr kumimoji="0" lang="ko-KR" altLang="en-US" dirty="0" err="1"/>
              <a:t>제어어</a:t>
            </a:r>
            <a:r>
              <a:rPr kumimoji="0" lang="en-US" altLang="ko-KR" dirty="0"/>
              <a:t>(DCL)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39552" y="4627488"/>
            <a:ext cx="8136904" cy="3565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0">
              <a:lnSpc>
                <a:spcPct val="120000"/>
              </a:lnSpc>
              <a:buClrTx/>
              <a:buNone/>
            </a:pPr>
            <a:r>
              <a:rPr lang="ko-KR" altLang="en-US" sz="1400" b="0" dirty="0"/>
              <a:t>  데이터의 사용 권한을 관리하는 데 사용하며 </a:t>
            </a:r>
            <a:r>
              <a:rPr lang="en-US" altLang="ko-KR" sz="1400" b="0" dirty="0"/>
              <a:t>GRANT, REVOKE </a:t>
            </a:r>
            <a:r>
              <a:rPr lang="ko-KR" altLang="en-US" sz="1400" b="0" dirty="0"/>
              <a:t>문 등이 있음</a:t>
            </a:r>
            <a:endParaRPr lang="en-US" altLang="ko-KR" sz="1400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33877A-8C41-49B4-A1DE-61A23993A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616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개요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3608" y="515719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3-15 </a:t>
            </a:r>
            <a:r>
              <a:rPr lang="ko-KR" altLang="en-US" sz="1400" b="1" dirty="0"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>
                <a:ea typeface="맑은 고딕" panose="020B0503020000020004" pitchFamily="50" charset="-127"/>
              </a:rPr>
              <a:t>정의어와</a:t>
            </a:r>
            <a:r>
              <a:rPr lang="ko-KR" altLang="en-US" sz="1400" b="1" dirty="0">
                <a:ea typeface="맑은 고딕" panose="020B0503020000020004" pitchFamily="50" charset="-127"/>
              </a:rPr>
              <a:t>  데이터 조작어의 주요 명령어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26831" y="161913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8433" name="_x977194360" descr="EMB000024782f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31" y="1982900"/>
            <a:ext cx="5561394" cy="298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1B5340-5341-4E1C-8CF5-639C8C7C3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74</a:t>
            </a:fld>
            <a:endParaRPr lang="ko-KR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39750" y="1085850"/>
          <a:ext cx="8065252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5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김연아 고객의 전화번호를 찾으시오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717" marR="957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SELECT   phone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FROM   </a:t>
                      </a:r>
                      <a:r>
                        <a:rPr lang="en-US" altLang="ko-KR" sz="14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Customer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WHERE  </a:t>
                      </a:r>
                      <a:r>
                        <a:rPr lang="en-US" altLang="ko-KR" sz="14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name=‘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김연아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</a:p>
                  </a:txBody>
                  <a:tcPr marL="95717" marR="9571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27584" y="523339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3-16 </a:t>
            </a:r>
            <a:r>
              <a:rPr lang="en-US" altLang="ko-KR" sz="1400" b="1" dirty="0">
                <a:ea typeface="맑은 고딕" panose="020B0503020000020004" pitchFamily="50" charset="-127"/>
              </a:rPr>
              <a:t>SQL</a:t>
            </a:r>
            <a:r>
              <a:rPr lang="ko-KR" altLang="en-US" sz="1400" b="1" dirty="0">
                <a:ea typeface="맑은 고딕" panose="020B0503020000020004" pitchFamily="50" charset="-127"/>
              </a:rPr>
              <a:t> 문의 내부적 실행 순서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9457" name="_x977193280" descr="EMB000024782f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625281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9B8896-83F5-4C1F-87BC-39388F612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75</a:t>
            </a:fld>
            <a:endParaRPr lang="ko-KR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56810" y="3573016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05</a:t>
            </a:r>
            <a:br>
              <a:rPr kumimoji="0" lang="en-US" altLang="ko-KR" dirty="0">
                <a:solidFill>
                  <a:schemeClr val="bg1"/>
                </a:solidFill>
              </a:rPr>
            </a:b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sz="4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조작어</a:t>
            </a: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E42643-DA56-4296-A35E-B2D99A7A2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089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 </a:t>
            </a:r>
            <a:r>
              <a:rPr lang="ko-KR" altLang="en-US" sz="2000" dirty="0">
                <a:solidFill>
                  <a:schemeClr val="tx2"/>
                </a:solidFill>
              </a:rPr>
              <a:t>문의 구성요소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000" dirty="0">
              <a:solidFill>
                <a:schemeClr val="tx2"/>
              </a:solidFill>
            </a:endParaRPr>
          </a:p>
          <a:p>
            <a:pPr marL="0" indent="0" latinLnBrk="0">
              <a:buNone/>
            </a:pP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endParaRPr lang="en-US" altLang="ko-KR" sz="2000" dirty="0">
              <a:solidFill>
                <a:schemeClr val="tx2"/>
              </a:solidFill>
            </a:endParaRPr>
          </a:p>
          <a:p>
            <a:pPr latinLnBrk="0">
              <a:buFont typeface="Wingdings" pitchFamily="2" charset="2"/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 </a:t>
            </a:r>
            <a:r>
              <a:rPr lang="ko-KR" altLang="en-US" sz="2000" dirty="0">
                <a:solidFill>
                  <a:schemeClr val="tx2"/>
                </a:solidFill>
              </a:rPr>
              <a:t>문의 기본 문법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0806" y="4067919"/>
            <a:ext cx="5616624" cy="20973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SELECT [ALL┃DISTINCT] 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FROM 	      </a:t>
            </a:r>
            <a:r>
              <a:rPr lang="ko-KR" altLang="en-US" sz="1200" dirty="0">
                <a:latin typeface="+mn-ea"/>
                <a:ea typeface="+mn-ea"/>
              </a:rPr>
              <a:t>테이블이름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[WHERE        </a:t>
            </a:r>
            <a:r>
              <a:rPr lang="ko-KR" altLang="en-US" sz="1200" dirty="0">
                <a:latin typeface="+mn-ea"/>
                <a:ea typeface="+mn-ea"/>
              </a:rPr>
              <a:t>검색조건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[GROUP BY    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[HAVING       </a:t>
            </a:r>
            <a:r>
              <a:rPr lang="ko-KR" altLang="en-US" sz="1200" dirty="0">
                <a:latin typeface="+mn-ea"/>
                <a:ea typeface="+mn-ea"/>
              </a:rPr>
              <a:t>검색조건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[ORDER BY    </a:t>
            </a:r>
            <a:r>
              <a:rPr lang="ko-KR" altLang="en-US" sz="1200" dirty="0">
                <a:latin typeface="+mn-ea"/>
                <a:ea typeface="+mn-ea"/>
              </a:rPr>
              <a:t>속성이름 </a:t>
            </a:r>
            <a:r>
              <a:rPr lang="en-US" altLang="ko-KR" sz="1200" dirty="0">
                <a:latin typeface="+mn-ea"/>
                <a:ea typeface="+mn-ea"/>
              </a:rPr>
              <a:t>[ASC┃DESC]]</a:t>
            </a:r>
          </a:p>
          <a:p>
            <a:pPr marL="266700" lvl="1" indent="0">
              <a:lnSpc>
                <a:spcPct val="110000"/>
              </a:lnSpc>
              <a:buNone/>
            </a:pPr>
            <a:r>
              <a:rPr lang="en-US" altLang="ko-KR" sz="1200" dirty="0">
                <a:latin typeface="+mn-ea"/>
                <a:ea typeface="+mn-ea"/>
              </a:rPr>
              <a:t>--------------------------------------------------------------------------------</a:t>
            </a:r>
            <a:endParaRPr lang="en-US" altLang="ko-KR" sz="1000" dirty="0">
              <a:latin typeface="+mn-ea"/>
              <a:ea typeface="+mn-ea"/>
            </a:endParaRPr>
          </a:p>
          <a:p>
            <a:pPr marL="266700" lvl="1" indent="0">
              <a:lnSpc>
                <a:spcPct val="110000"/>
              </a:lnSpc>
              <a:buNone/>
            </a:pPr>
            <a:r>
              <a:rPr lang="en-US" altLang="ko-KR" sz="900" dirty="0">
                <a:latin typeface="+mn-ea"/>
                <a:ea typeface="+mn-ea"/>
              </a:rPr>
              <a:t>[ ] : </a:t>
            </a:r>
            <a:r>
              <a:rPr lang="ko-KR" altLang="en-US" sz="900" dirty="0">
                <a:latin typeface="+mn-ea"/>
                <a:ea typeface="+mn-ea"/>
              </a:rPr>
              <a:t>대괄호 안의 </a:t>
            </a:r>
            <a:r>
              <a:rPr lang="en-US" altLang="ko-KR" sz="900" dirty="0">
                <a:latin typeface="+mn-ea"/>
                <a:ea typeface="+mn-ea"/>
              </a:rPr>
              <a:t>SQL </a:t>
            </a:r>
            <a:r>
              <a:rPr lang="ko-KR" altLang="en-US" sz="900" dirty="0" err="1">
                <a:latin typeface="+mn-ea"/>
                <a:ea typeface="+mn-ea"/>
              </a:rPr>
              <a:t>예약어들은</a:t>
            </a:r>
            <a:r>
              <a:rPr lang="ko-KR" altLang="en-US" sz="900" dirty="0">
                <a:latin typeface="+mn-ea"/>
                <a:ea typeface="+mn-ea"/>
              </a:rPr>
              <a:t> 선택적으로 사용한다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pPr marL="266700" lvl="1" indent="0">
              <a:lnSpc>
                <a:spcPct val="110000"/>
              </a:lnSpc>
              <a:buNone/>
            </a:pPr>
            <a:r>
              <a:rPr lang="en-US" altLang="ko-KR" sz="900" dirty="0">
                <a:latin typeface="+mn-ea"/>
                <a:ea typeface="+mn-ea"/>
              </a:rPr>
              <a:t>| : </a:t>
            </a:r>
            <a:r>
              <a:rPr lang="ko-KR" altLang="en-US" sz="900" dirty="0">
                <a:latin typeface="+mn-ea"/>
                <a:ea typeface="+mn-ea"/>
              </a:rPr>
              <a:t>선택 가능한 문법들 중 한 개를 사용할 수 있다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20280" y="199836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ysClr val="windowText" lastClr="000000"/>
                </a:solidFill>
                <a:latin typeface="+mn-ea"/>
                <a:ea typeface="+mn-ea"/>
              </a:rPr>
              <a:t>SELECT   </a:t>
            </a:r>
            <a:r>
              <a:rPr lang="en-US" altLang="ko-KR" sz="1400" dirty="0" err="1">
                <a:solidFill>
                  <a:sysClr val="windowText" lastClr="000000"/>
                </a:solidFill>
                <a:latin typeface="+mn-ea"/>
                <a:ea typeface="+mn-ea"/>
              </a:rPr>
              <a:t>bookname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  <a:ea typeface="+mn-ea"/>
              </a:rPr>
              <a:t>, publisher</a:t>
            </a:r>
          </a:p>
          <a:p>
            <a:r>
              <a:rPr lang="en-US" altLang="ko-KR" sz="1400" dirty="0">
                <a:solidFill>
                  <a:sysClr val="windowText" lastClr="000000"/>
                </a:solidFill>
                <a:latin typeface="+mn-ea"/>
                <a:ea typeface="+mn-ea"/>
              </a:rPr>
              <a:t>FROM    Book</a:t>
            </a:r>
          </a:p>
          <a:p>
            <a:r>
              <a:rPr lang="en-US" altLang="ko-KR" sz="1400" dirty="0">
                <a:solidFill>
                  <a:sysClr val="windowText" lastClr="000000"/>
                </a:solidFill>
                <a:latin typeface="+mn-ea"/>
                <a:ea typeface="+mn-ea"/>
              </a:rPr>
              <a:t>WHERE   price &gt;= 10000;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5" y="2185119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키워드</a:t>
            </a:r>
          </a:p>
        </p:txBody>
      </p:sp>
      <p:cxnSp>
        <p:nvCxnSpPr>
          <p:cNvPr id="11" name="직선 화살표 연결선 10"/>
          <p:cNvCxnSpPr>
            <a:stCxn id="7" idx="3"/>
          </p:cNvCxnSpPr>
          <p:nvPr/>
        </p:nvCxnSpPr>
        <p:spPr>
          <a:xfrm>
            <a:off x="1619673" y="2339008"/>
            <a:ext cx="936103" cy="987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</p:cNvCxnSpPr>
          <p:nvPr/>
        </p:nvCxnSpPr>
        <p:spPr>
          <a:xfrm flipV="1">
            <a:off x="1619673" y="2132856"/>
            <a:ext cx="936103" cy="2061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</p:cNvCxnSpPr>
          <p:nvPr/>
        </p:nvCxnSpPr>
        <p:spPr>
          <a:xfrm>
            <a:off x="1619673" y="2339008"/>
            <a:ext cx="936103" cy="2979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995936" y="2348880"/>
            <a:ext cx="187220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 flipH="1" flipV="1">
            <a:off x="3671900" y="1880828"/>
            <a:ext cx="216024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779912" y="1772816"/>
            <a:ext cx="2088232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rot="5400000" flipH="1" flipV="1">
            <a:off x="4569110" y="1880034"/>
            <a:ext cx="216024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5400000" flipH="1" flipV="1">
            <a:off x="3887129" y="2816138"/>
            <a:ext cx="216024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995936" y="2924944"/>
            <a:ext cx="187220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40152" y="162346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속성</a:t>
            </a:r>
            <a:r>
              <a: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이름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0152" y="22041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테이블 이름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0152" y="277070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검색 조건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AF49C-949E-4BC9-B1C5-5D836A7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5942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69293" y="1844824"/>
            <a:ext cx="7192934" cy="2144382"/>
            <a:chOff x="569293" y="1124744"/>
            <a:chExt cx="7192934" cy="2144382"/>
          </a:xfrm>
        </p:grpSpPr>
        <p:graphicFrame>
          <p:nvGraphicFramePr>
            <p:cNvPr id="24" name="내용 개체 틀 3"/>
            <p:cNvGraphicFramePr>
              <a:graphicFrameLocks/>
            </p:cNvGraphicFramePr>
            <p:nvPr/>
          </p:nvGraphicFramePr>
          <p:xfrm>
            <a:off x="569293" y="1124744"/>
            <a:ext cx="5298851" cy="1102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29885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질의 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3-1   </a:t>
                        </a:r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모든 도서의 이름과 가격을 검색하시오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.</a:t>
                        </a:r>
                        <a:endPara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endParaRPr lang="en-US" altLang="ko-KR" sz="1400" dirty="0">
                          <a:solidFill>
                            <a:sysClr val="windowText" lastClr="000000"/>
                          </a:solidFill>
                        </a:endParaRPr>
                      </a:p>
                      <a:p>
                        <a:r>
                          <a:rPr lang="en-US" altLang="ko-KR" sz="1400" dirty="0">
                            <a:solidFill>
                              <a:schemeClr val="dk1"/>
                            </a:solidFill>
                          </a:rPr>
                          <a:t>SELECT	</a:t>
                        </a:r>
                        <a:r>
                          <a:rPr lang="en-US" altLang="ko-KR" sz="1400" dirty="0" err="1">
                            <a:solidFill>
                              <a:schemeClr val="dk1"/>
                            </a:solidFill>
                          </a:rPr>
                          <a:t>bookname</a:t>
                        </a:r>
                        <a:r>
                          <a:rPr lang="en-US" altLang="ko-KR" sz="1400" dirty="0">
                            <a:solidFill>
                              <a:schemeClr val="dk1"/>
                            </a:solidFill>
                          </a:rPr>
                          <a:t>, price</a:t>
                        </a:r>
                      </a:p>
                      <a:p>
                        <a:r>
                          <a:rPr lang="en-US" altLang="ko-KR" sz="1400" dirty="0">
                            <a:solidFill>
                              <a:schemeClr val="dk1"/>
                            </a:solidFill>
                          </a:rPr>
                          <a:t>FROM 	Book;</a:t>
                        </a:r>
                        <a:endParaRPr lang="en-US" altLang="ko-KR" sz="1400" dirty="0">
                          <a:solidFill>
                            <a:sysClr val="windowText" lastClr="000000"/>
                          </a:solidFill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298" y="1128936"/>
              <a:ext cx="1750929" cy="2140190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569293" y="4128368"/>
            <a:ext cx="7187945" cy="2090813"/>
            <a:chOff x="569293" y="4221088"/>
            <a:chExt cx="7187945" cy="2090813"/>
          </a:xfrm>
        </p:grpSpPr>
        <p:sp>
          <p:nvSpPr>
            <p:cNvPr id="23" name="TextBox 22"/>
            <p:cNvSpPr txBox="1"/>
            <p:nvPr/>
          </p:nvSpPr>
          <p:spPr>
            <a:xfrm>
              <a:off x="611560" y="4509552"/>
              <a:ext cx="2497383" cy="4572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400" dirty="0">
                  <a:solidFill>
                    <a:schemeClr val="dk1"/>
                  </a:solidFill>
                  <a:ea typeface="맑은 고딕" panose="020B0503020000020004" pitchFamily="50" charset="-127"/>
                </a:rPr>
                <a:t>SELECT	price, </a:t>
              </a:r>
              <a:r>
                <a:rPr lang="en-US" altLang="ko-KR" sz="1400" dirty="0" err="1">
                  <a:solidFill>
                    <a:schemeClr val="dk1"/>
                  </a:solidFill>
                  <a:ea typeface="맑은 고딕" panose="020B0503020000020004" pitchFamily="50" charset="-127"/>
                </a:rPr>
                <a:t>bookname</a:t>
              </a:r>
              <a:endParaRPr lang="en-US" altLang="ko-KR" sz="1400" dirty="0">
                <a:solidFill>
                  <a:schemeClr val="dk1"/>
                </a:solidFill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solidFill>
                    <a:schemeClr val="dk1"/>
                  </a:solidFill>
                  <a:ea typeface="맑은 고딕" panose="020B0503020000020004" pitchFamily="50" charset="-127"/>
                </a:rPr>
                <a:t>FROM 	Book;</a:t>
              </a:r>
              <a:endParaRPr lang="en-US" altLang="ko-KR" sz="1400" dirty="0">
                <a:solidFill>
                  <a:sysClr val="windowText" lastClr="000000"/>
                </a:solidFill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7" name="내용 개체 틀 3"/>
            <p:cNvGraphicFramePr>
              <a:graphicFrameLocks/>
            </p:cNvGraphicFramePr>
            <p:nvPr/>
          </p:nvGraphicFramePr>
          <p:xfrm>
            <a:off x="569293" y="4221088"/>
            <a:ext cx="5226843" cy="1102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22684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(</a:t>
                        </a:r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질의 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3-1 </a:t>
                        </a:r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변형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) </a:t>
                        </a:r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모든 도서의 가격과 이름을 검색하시오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.</a:t>
                        </a:r>
                        <a:endPara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endParaRPr lang="en-US" altLang="ko-KR" sz="1400" dirty="0">
                          <a:solidFill>
                            <a:sysClr val="windowText" lastClr="000000"/>
                          </a:solidFill>
                        </a:endParaRPr>
                      </a:p>
                      <a:p>
                        <a:r>
                          <a:rPr lang="en-US" altLang="ko-KR" sz="1400" dirty="0">
                            <a:solidFill>
                              <a:schemeClr val="dk1"/>
                            </a:solidFill>
                          </a:rPr>
                          <a:t>SELECT	price, </a:t>
                        </a:r>
                        <a:r>
                          <a:rPr lang="en-US" altLang="ko-KR" sz="1400" dirty="0" err="1">
                            <a:solidFill>
                              <a:schemeClr val="dk1"/>
                            </a:solidFill>
                          </a:rPr>
                          <a:t>bookname</a:t>
                        </a:r>
                        <a:endParaRPr lang="en-US" altLang="ko-KR" sz="1400" dirty="0">
                          <a:solidFill>
                            <a:schemeClr val="dk1"/>
                          </a:solidFill>
                        </a:endParaRPr>
                      </a:p>
                      <a:p>
                        <a:r>
                          <a:rPr lang="en-US" altLang="ko-KR" sz="1400" dirty="0">
                            <a:solidFill>
                              <a:schemeClr val="dk1"/>
                            </a:solidFill>
                          </a:rPr>
                          <a:t>FROM 	Book;</a:t>
                        </a:r>
                        <a:endParaRPr lang="en-US" altLang="ko-KR" sz="1400" dirty="0">
                          <a:solidFill>
                            <a:sysClr val="windowText" lastClr="000000"/>
                          </a:solidFill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5774" y="4221089"/>
              <a:ext cx="1771464" cy="2090812"/>
            </a:xfrm>
            <a:prstGeom prst="rect">
              <a:avLst/>
            </a:prstGeom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SELECT/FROM_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서점에 어떤 도서가 있는지 알고 싶다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5ED30-5700-488F-A39B-5822FB8AD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981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1844" y="1844824"/>
            <a:ext cx="7279456" cy="4805843"/>
            <a:chOff x="467544" y="2042032"/>
            <a:chExt cx="7279456" cy="4805843"/>
          </a:xfrm>
        </p:grpSpPr>
        <p:sp>
          <p:nvSpPr>
            <p:cNvPr id="11" name="TextBox 10"/>
            <p:cNvSpPr txBox="1"/>
            <p:nvPr/>
          </p:nvSpPr>
          <p:spPr>
            <a:xfrm>
              <a:off x="634457" y="4811043"/>
              <a:ext cx="2497383" cy="60853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400" dirty="0">
                  <a:solidFill>
                    <a:schemeClr val="dk1"/>
                  </a:solidFill>
                  <a:ea typeface="맑은 고딕" panose="020B0503020000020004" pitchFamily="50" charset="-127"/>
                </a:rPr>
                <a:t>SELECT	*</a:t>
              </a:r>
            </a:p>
            <a:p>
              <a:r>
                <a:rPr lang="en-US" altLang="ko-KR" sz="1400" dirty="0">
                  <a:solidFill>
                    <a:schemeClr val="dk1"/>
                  </a:solidFill>
                  <a:ea typeface="맑은 고딕" panose="020B0503020000020004" pitchFamily="50" charset="-127"/>
                </a:rPr>
                <a:t>FROM	Book;</a:t>
              </a:r>
              <a:endParaRPr lang="en-US" altLang="ko-KR" sz="1400" dirty="0">
                <a:solidFill>
                  <a:sysClr val="windowText" lastClr="000000"/>
                </a:solidFill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9" name="내용 개체 틀 3"/>
            <p:cNvGraphicFramePr>
              <a:graphicFrameLocks/>
            </p:cNvGraphicFramePr>
            <p:nvPr/>
          </p:nvGraphicFramePr>
          <p:xfrm>
            <a:off x="467544" y="2042032"/>
            <a:ext cx="7272808" cy="1102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2728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질의 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3-2   </a:t>
                        </a:r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모든 도서의 도서번호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,  </a:t>
                        </a:r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도서이름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출판사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가격을 검색하시오</a:t>
                        </a:r>
                        <a:r>
                          <a:rPr lang="en-US" altLang="ko-KR" sz="1400" baseline="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.</a:t>
                        </a:r>
                        <a:endPara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a:txBody>
                    <a:tcPr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latinLnBrk="1"/>
                        <a:endParaRPr lang="en-US" altLang="ko-KR" sz="1400" dirty="0">
                          <a:solidFill>
                            <a:sysClr val="windowText" lastClr="000000"/>
                          </a:solidFill>
                        </a:endParaRPr>
                      </a:p>
                      <a:p>
                        <a:r>
                          <a:rPr lang="en-US" altLang="ko-KR" sz="1400" dirty="0">
                            <a:solidFill>
                              <a:schemeClr val="dk1"/>
                            </a:solidFill>
                          </a:rPr>
                          <a:t>SELECT	</a:t>
                        </a:r>
                        <a:r>
                          <a:rPr lang="en-US" altLang="ko-KR" sz="1400" dirty="0" err="1">
                            <a:solidFill>
                              <a:schemeClr val="dk1"/>
                            </a:solidFill>
                          </a:rPr>
                          <a:t>bookid</a:t>
                        </a:r>
                        <a:r>
                          <a:rPr lang="en-US" altLang="ko-KR" sz="1400" dirty="0">
                            <a:solidFill>
                              <a:schemeClr val="dk1"/>
                            </a:solidFill>
                          </a:rPr>
                          <a:t>, </a:t>
                        </a:r>
                        <a:r>
                          <a:rPr lang="en-US" altLang="ko-KR" sz="1400" dirty="0" err="1">
                            <a:solidFill>
                              <a:schemeClr val="dk1"/>
                            </a:solidFill>
                          </a:rPr>
                          <a:t>bookname</a:t>
                        </a:r>
                        <a:r>
                          <a:rPr lang="en-US" altLang="ko-KR" sz="1400" dirty="0">
                            <a:solidFill>
                              <a:schemeClr val="dk1"/>
                            </a:solidFill>
                          </a:rPr>
                          <a:t>, publisher, price</a:t>
                        </a:r>
                      </a:p>
                      <a:p>
                        <a:r>
                          <a:rPr lang="en-US" altLang="ko-KR" sz="1400" dirty="0">
                            <a:solidFill>
                              <a:schemeClr val="dk1"/>
                            </a:solidFill>
                          </a:rPr>
                          <a:t>FROM	Book;</a:t>
                        </a:r>
                        <a:endParaRPr lang="en-US" altLang="ko-KR" sz="1400" dirty="0">
                          <a:solidFill>
                            <a:sysClr val="windowText" lastClr="000000"/>
                          </a:solidFill>
                        </a:endParaRP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9264" y="2615208"/>
              <a:ext cx="2957736" cy="204469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9264" y="4792588"/>
              <a:ext cx="2957736" cy="2055287"/>
            </a:xfrm>
            <a:prstGeom prst="rect">
              <a:avLst/>
            </a:prstGeom>
          </p:spPr>
        </p:pic>
      </p:grp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SELECT/FROM_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서점에 어떤 도서가 있는지 알고 싶다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34C0BD-2037-4679-8E8E-E4302C0E8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6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92744-D735-4EA7-AF99-968E8098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ETL </a:t>
            </a:r>
            <a:r>
              <a:rPr lang="ko-KR" altLang="en-US" dirty="0"/>
              <a:t>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DAFE0C-EE91-4ECB-9C74-F176F602F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491DE-1741-4686-9A1B-DC6BF1351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94"/>
          <a:stretch/>
        </p:blipFill>
        <p:spPr>
          <a:xfrm>
            <a:off x="179512" y="1268760"/>
            <a:ext cx="902132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81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17525" y="4725144"/>
            <a:ext cx="6121375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※ </a:t>
            </a:r>
            <a:r>
              <a:rPr lang="ko-KR" altLang="en-US" sz="1400" dirty="0"/>
              <a:t>중복을 제거하고 싶으면 </a:t>
            </a:r>
            <a:r>
              <a:rPr lang="en-US" altLang="ko-KR" sz="1400" dirty="0"/>
              <a:t>DISTINCT</a:t>
            </a:r>
            <a:r>
              <a:rPr lang="ko-KR" altLang="en-US" sz="1400" dirty="0"/>
              <a:t>라는 키워드를 사용한다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Font typeface="Wingdings" pitchFamily="2" charset="2"/>
              <a:buNone/>
            </a:pPr>
            <a:endParaRPr kumimoji="0" lang="en-US" altLang="ko-KR" sz="800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605535" y="5261297"/>
            <a:ext cx="2497383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SELECT	DISTINCT publisher</a:t>
            </a:r>
          </a:p>
          <a:p>
            <a:r>
              <a:rPr lang="en-US" altLang="ko-KR" sz="1400" dirty="0">
                <a:latin typeface="+mn-ea"/>
                <a:ea typeface="+mn-ea"/>
              </a:rPr>
              <a:t>FROM	Book;</a:t>
            </a:r>
            <a:endParaRPr lang="en-US" altLang="ko-KR" sz="140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/>
        </p:nvGraphicFramePr>
        <p:xfrm>
          <a:off x="569293" y="1844824"/>
          <a:ext cx="7272808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 테이블에 있는 모든 출판사를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publisher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	Book;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</a:rPr>
              <a:t>SELECT/FROM_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서점에 어떤 도서가 있는지 알고 싶다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276872"/>
            <a:ext cx="944435" cy="23400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981153"/>
            <a:ext cx="945423" cy="154419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3AD98E-35B4-45FC-9ECE-3318AA08C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981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9053" y="2452483"/>
          <a:ext cx="7229376" cy="2028511"/>
        </p:xfrm>
        <a:graphic>
          <a:graphicData uri="http://schemas.openxmlformats.org/drawingml/2006/table">
            <a:tbl>
              <a:tblPr/>
              <a:tblGrid>
                <a:gridCol w="104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술어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연산자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=, &lt;&gt;, &lt;, &lt;=, &gt;, &gt;=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&lt; 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범위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BETWEEN 10000 AND 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집합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IN, NOT IN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IN (10000, 20000, 30000)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패턴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LIKE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bookname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LIKE '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축구의 역사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 NULL, IS NOT 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 IS 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복합조건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AND, OR, NOT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(price &lt; 20000) AND 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bookname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LIKE '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축구의 역사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')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7584" y="213524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3-5 </a:t>
            </a:r>
            <a:r>
              <a:rPr lang="en-US" altLang="ko-KR" sz="1400" b="1" dirty="0">
                <a:ea typeface="맑은 고딕" panose="020B0503020000020004" pitchFamily="50" charset="-127"/>
              </a:rPr>
              <a:t>WHERE </a:t>
            </a:r>
            <a:r>
              <a:rPr lang="ko-KR" altLang="en-US" sz="1400" b="1" dirty="0">
                <a:ea typeface="맑은 고딕" panose="020B0503020000020004" pitchFamily="50" charset="-127"/>
              </a:rPr>
              <a:t>절에 조건으로 사용할 수 있는 술어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84E2F7-5A59-4CD9-A6CE-9C96FC4FA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81</a:t>
            </a:fld>
            <a:endParaRPr lang="ko-KR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755576" y="1783755"/>
            <a:ext cx="8064896" cy="5651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비교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  <a:buNone/>
            </a:pPr>
            <a:endParaRPr lang="en-US" altLang="ko-KR" dirty="0"/>
          </a:p>
        </p:txBody>
      </p:sp>
      <p:graphicFrame>
        <p:nvGraphicFramePr>
          <p:cNvPr id="10" name="내용 개체 틀 3"/>
          <p:cNvGraphicFramePr>
            <a:graphicFrameLocks/>
          </p:cNvGraphicFramePr>
          <p:nvPr/>
        </p:nvGraphicFramePr>
        <p:xfrm>
          <a:off x="929333" y="2420888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미만인 도서를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	price &lt; 20000;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068960"/>
            <a:ext cx="3676433" cy="186918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CD4DF3-D243-4205-AB21-283503FB3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793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1500"/>
            <a:ext cx="8064896" cy="49558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범위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※ BETWEEN</a:t>
            </a:r>
            <a:r>
              <a:rPr lang="ko-KR" altLang="en-US" sz="1400" dirty="0"/>
              <a:t>은 논리 연산자인 </a:t>
            </a:r>
            <a:r>
              <a:rPr lang="en-US" altLang="ko-KR" sz="1400" dirty="0"/>
              <a:t>AND</a:t>
            </a:r>
            <a:r>
              <a:rPr lang="ko-KR" altLang="en-US" sz="1400" dirty="0"/>
              <a:t>를 사용할 수 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569293" y="2234565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3-5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10,000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이상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이하인 도서를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	price BETWEEN 10000 AND 20000;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4457" y="4816624"/>
            <a:ext cx="2497383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>
                <a:latin typeface="+mn-ea"/>
                <a:ea typeface="맑은 고딕" panose="020B0503020000020004" pitchFamily="50" charset="-127"/>
              </a:rPr>
              <a:t>SELECT	*</a:t>
            </a:r>
          </a:p>
          <a:p>
            <a:r>
              <a:rPr lang="en-US" altLang="ko-KR" sz="1400" dirty="0">
                <a:latin typeface="+mn-ea"/>
                <a:ea typeface="맑은 고딕" panose="020B0503020000020004" pitchFamily="50" charset="-127"/>
              </a:rPr>
              <a:t>FROM	Book</a:t>
            </a:r>
          </a:p>
          <a:p>
            <a:r>
              <a:rPr lang="en-US" altLang="ko-KR" sz="1400" dirty="0">
                <a:latin typeface="+mn-ea"/>
                <a:ea typeface="맑은 고딕" panose="020B0503020000020004" pitchFamily="50" charset="-127"/>
              </a:rPr>
              <a:t>WHERE	price &gt;= 10000 AND price &lt;= 20000;</a:t>
            </a:r>
            <a:endParaRPr lang="en-US" altLang="ko-KR" sz="1400" dirty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708921"/>
            <a:ext cx="3472094" cy="115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5" y="4633737"/>
            <a:ext cx="3456384" cy="115389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92E20F-E392-443A-91E6-EECC83C42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83</a:t>
            </a:fld>
            <a:endParaRPr lang="ko-KR" alt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31603"/>
            <a:ext cx="8064896" cy="454059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집합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※ </a:t>
            </a:r>
            <a:r>
              <a:rPr lang="ko-KR" altLang="en-US" sz="1400" dirty="0"/>
              <a:t>출판사가 ‘</a:t>
            </a:r>
            <a:r>
              <a:rPr lang="ko-KR" altLang="en-US" sz="1400" dirty="0" err="1"/>
              <a:t>굿스포츠</a:t>
            </a:r>
            <a:r>
              <a:rPr lang="ko-KR" altLang="en-US" sz="1400" dirty="0"/>
              <a:t>’ 혹은 ‘대한미디어’가 아닌 도서를 검색하시오</a:t>
            </a:r>
            <a:r>
              <a:rPr lang="en-US" altLang="ko-KR" sz="140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569292" y="2224668"/>
          <a:ext cx="82064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6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3-6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출판사가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굿스포츠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대한미디어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도서를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	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publisher IN ('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굿스포츠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', '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+mn-ea"/>
                        </a:rPr>
                        <a:t>대한미디어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');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4457" y="4806727"/>
            <a:ext cx="2497383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>
                <a:latin typeface="+mn-ea"/>
                <a:ea typeface="맑은 고딕" panose="020B0503020000020004" pitchFamily="50" charset="-127"/>
              </a:rPr>
              <a:t>SELECT	*</a:t>
            </a:r>
          </a:p>
          <a:p>
            <a:r>
              <a:rPr lang="en-US" altLang="ko-KR" sz="1400" dirty="0">
                <a:latin typeface="+mn-ea"/>
                <a:ea typeface="맑은 고딕" panose="020B0503020000020004" pitchFamily="50" charset="-127"/>
              </a:rPr>
              <a:t>FROM	Book</a:t>
            </a:r>
          </a:p>
          <a:p>
            <a:r>
              <a:rPr lang="en-US" altLang="ko-KR" sz="1400" dirty="0">
                <a:latin typeface="+mn-ea"/>
                <a:ea typeface="맑은 고딕" panose="020B0503020000020004" pitchFamily="50" charset="-127"/>
              </a:rPr>
              <a:t>WHERE	</a:t>
            </a:r>
            <a:r>
              <a:rPr lang="en-US" altLang="ko-KR" sz="1400" dirty="0">
                <a:ea typeface="맑은 고딕" panose="020B0503020000020004" pitchFamily="50" charset="-127"/>
              </a:rPr>
              <a:t>publisher NOT IN ('</a:t>
            </a:r>
            <a:r>
              <a:rPr lang="ko-KR" altLang="en-US" sz="1400" dirty="0" err="1">
                <a:ea typeface="맑은 고딕" panose="020B0503020000020004" pitchFamily="50" charset="-127"/>
              </a:rPr>
              <a:t>굿스포츠</a:t>
            </a:r>
            <a:r>
              <a:rPr lang="en-US" altLang="ko-KR" sz="1400" dirty="0"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ea typeface="맑은 고딕" panose="020B0503020000020004" pitchFamily="50" charset="-127"/>
              </a:rPr>
              <a:t>대한미디어</a:t>
            </a:r>
            <a:r>
              <a:rPr lang="en-US" altLang="ko-KR" sz="1400" dirty="0">
                <a:ea typeface="맑은 고딕" panose="020B0503020000020004" pitchFamily="50" charset="-127"/>
              </a:rPr>
              <a:t>');</a:t>
            </a:r>
            <a:endParaRPr lang="en-US" altLang="ko-KR" sz="1400" dirty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3240360" cy="13588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797152"/>
            <a:ext cx="3168352" cy="124559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1D93CB-35B9-440F-A969-C9AA8F4A0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84</a:t>
            </a:fld>
            <a:endParaRPr lang="ko-KR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4303"/>
            <a:ext cx="8064896" cy="509706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패턴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568127" y="2237368"/>
          <a:ext cx="7387083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3-7   ‘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축구의 역사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출간한 출판사를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, publisher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LIKE '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+mn-ea"/>
                        </a:rPr>
                        <a:t>축구의 역사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';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/>
          <p:cNvGraphicFramePr>
            <a:graphicFrameLocks/>
          </p:cNvGraphicFramePr>
          <p:nvPr/>
        </p:nvGraphicFramePr>
        <p:xfrm>
          <a:off x="568127" y="4472280"/>
          <a:ext cx="7387083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3-8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도서이름에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축구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포함된 출판사를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, publisher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LIKE '%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+mn-ea"/>
                        </a:rPr>
                        <a:t>축구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%';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852936"/>
            <a:ext cx="1512168" cy="4431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5013176"/>
            <a:ext cx="1925191" cy="85964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A14CB5-F516-4324-A722-618CF3592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85</a:t>
            </a:fld>
            <a:endParaRPr lang="ko-KR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/>
        </p:nvGraphicFramePr>
        <p:xfrm>
          <a:off x="593701" y="1835021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3-9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도서이름의 왼쪽 두 번째 위치에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라는 문자열을 갖는 도서를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LIKE '_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+mn-ea"/>
                        </a:rPr>
                        <a:t>구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%';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82984" y="4410796"/>
          <a:ext cx="7229376" cy="1736916"/>
        </p:xfrm>
        <a:graphic>
          <a:graphicData uri="http://schemas.openxmlformats.org/drawingml/2006/table">
            <a:tbl>
              <a:tblPr/>
              <a:tblGrid>
                <a:gridCol w="1049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와일드 문자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 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문자열을 연결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‘골프 ’ 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 ‘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바이블’ 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‘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 바이블’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이상의 문자열과 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축구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%’ :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축구를 포함하는 문자열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 ]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문자와 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[0-5]%’ : 0-5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 숫자로 시작하는 문자열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[^]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문자와 불일치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[^0-5]%’ : 0-5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 숫자로 시작하지 않는 문자열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특정 위치의 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문자와 일치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%’ :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두 번째 위치에 ‘구’가 들어가는 문자열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05644" y="407707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3-6 </a:t>
            </a:r>
            <a:r>
              <a:rPr lang="ko-KR" altLang="en-US" sz="1400" b="1" dirty="0">
                <a:ea typeface="맑은 고딕" panose="020B0503020000020004" pitchFamily="50" charset="-127"/>
              </a:rPr>
              <a:t>와일드 문자의 종류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92896"/>
            <a:ext cx="3169915" cy="13485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B862F1-F9C0-4710-BB5F-73E751C22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535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44303"/>
            <a:ext cx="8064896" cy="502505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복합조건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593329" y="2237368"/>
          <a:ext cx="794107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1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3-10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축구에 관한 도서 중 가격이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이상인 도서를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LIKE '%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+mn-ea"/>
                        </a:rPr>
                        <a:t>축구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%' AND price &gt;= 20000;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/>
          <p:cNvGraphicFramePr>
            <a:graphicFrameLocks/>
          </p:cNvGraphicFramePr>
          <p:nvPr/>
        </p:nvGraphicFramePr>
        <p:xfrm>
          <a:off x="593329" y="4472280"/>
          <a:ext cx="795377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3-11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출판사가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굿스포츠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혹은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대한미디어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 도서를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spc="-100" baseline="0" dirty="0">
                          <a:solidFill>
                            <a:schemeClr val="dk1"/>
                          </a:solidFill>
                          <a:latin typeface="+mn-ea"/>
                        </a:rPr>
                        <a:t>publisher='</a:t>
                      </a:r>
                      <a:r>
                        <a:rPr lang="ko-KR" altLang="en-US" sz="1400" spc="-100" baseline="0" dirty="0" err="1">
                          <a:solidFill>
                            <a:schemeClr val="dk1"/>
                          </a:solidFill>
                          <a:latin typeface="+mn-ea"/>
                        </a:rPr>
                        <a:t>굿스포츠</a:t>
                      </a:r>
                      <a:r>
                        <a:rPr lang="en-US" altLang="ko-KR" sz="1400" spc="-100" baseline="0" dirty="0">
                          <a:solidFill>
                            <a:schemeClr val="dk1"/>
                          </a:solidFill>
                          <a:latin typeface="+mn-ea"/>
                        </a:rPr>
                        <a:t>'  OR  publisher='</a:t>
                      </a:r>
                      <a:r>
                        <a:rPr lang="ko-KR" altLang="en-US" sz="1400" spc="-100" baseline="0" dirty="0">
                          <a:solidFill>
                            <a:schemeClr val="dk1"/>
                          </a:solidFill>
                          <a:latin typeface="+mn-ea"/>
                        </a:rPr>
                        <a:t>대한미디어</a:t>
                      </a:r>
                      <a:r>
                        <a:rPr lang="en-US" altLang="ko-KR" sz="1400" spc="-100" baseline="0" dirty="0">
                          <a:solidFill>
                            <a:schemeClr val="dk1"/>
                          </a:solidFill>
                        </a:rPr>
                        <a:t>';</a:t>
                      </a:r>
                      <a:endParaRPr lang="en-US" altLang="ko-KR" sz="1400" spc="-100" baseline="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WHERE </a:t>
            </a:r>
            <a:r>
              <a:rPr kumimoji="0" lang="ko-KR" altLang="en-US" sz="2000" dirty="0">
                <a:solidFill>
                  <a:schemeClr val="tx2"/>
                </a:solidFill>
              </a:rPr>
              <a:t>조건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가격이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20,000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원 미만인 도서가 무엇인지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3645024"/>
            <a:ext cx="3204706" cy="576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5085184"/>
            <a:ext cx="3386417" cy="140127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D9C622-1455-4F9B-A949-5CDDF4A5E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87</a:t>
            </a:fld>
            <a:endParaRPr lang="ko-KR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/>
        </p:nvGraphicFramePr>
        <p:xfrm>
          <a:off x="569293" y="1844824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3-12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이름순으로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ORDER BY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ORDER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이름순으로 보고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0888"/>
            <a:ext cx="3349749" cy="22908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D63278-F562-4AA4-B7C0-F34417502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88</a:t>
            </a:fld>
            <a:endParaRPr lang="ko-KR" alt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4" name="내용 개체 틀 3"/>
          <p:cNvGraphicFramePr>
            <a:graphicFrameLocks/>
          </p:cNvGraphicFramePr>
          <p:nvPr/>
        </p:nvGraphicFramePr>
        <p:xfrm>
          <a:off x="569293" y="1843876"/>
          <a:ext cx="7272808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3-13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</a:t>
                      </a:r>
                      <a:r>
                        <a:rPr lang="ko-KR" altLang="en-US" sz="14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가격순으로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검색하고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같으면 이름순으로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ORDER BY	price,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bookname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; 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ORDER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이름순으로 보고 싶다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420888"/>
            <a:ext cx="3622923" cy="244952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8CCB01-2CE5-4DAE-8A49-C64B3CEC1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52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C6635-78D4-4C30-B9A0-A7D0C70D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ETL </a:t>
            </a:r>
            <a:r>
              <a:rPr lang="ko-KR" altLang="en-US" dirty="0"/>
              <a:t>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34C06E-7CBE-4062-A61B-8287DF517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1AEADF-0947-4E7E-8859-A7745289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60388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5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/>
        </p:nvGraphicFramePr>
        <p:xfrm>
          <a:off x="569293" y="1816943"/>
          <a:ext cx="7272808" cy="1541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3-14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가격의 내림차순으로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만약 가격이 같다면 출판사의 오름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차순으로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검색한다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  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  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ORDER BY	 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price DESC, publisher ASC;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ORDER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도서를 이름순으로 보고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645024"/>
            <a:ext cx="3662164" cy="25205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50D445-5708-42DF-A6AB-1EDBCE06F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90</a:t>
            </a:fld>
            <a:endParaRPr lang="ko-KR" alt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56810" y="3573016"/>
            <a:ext cx="7079486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2800" dirty="0">
                <a:solidFill>
                  <a:srgbClr val="344F6B"/>
                </a:solidFill>
              </a:rPr>
              <a:t>Chapter </a:t>
            </a:r>
            <a:r>
              <a:rPr lang="en-US" altLang="ko-KR" sz="4000" b="1" dirty="0">
                <a:solidFill>
                  <a:srgbClr val="344F6B"/>
                </a:solidFill>
              </a:rPr>
              <a:t>06</a:t>
            </a:r>
            <a:br>
              <a:rPr kumimoji="0" lang="en-US" altLang="ko-KR" dirty="0">
                <a:solidFill>
                  <a:schemeClr val="bg1"/>
                </a:solidFill>
              </a:rPr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주식 데이터 분석 </a:t>
            </a:r>
            <a:r>
              <a:rPr kumimoji="0"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기본</a:t>
            </a:r>
            <a:r>
              <a:rPr kumimoji="0" lang="en-US" altLang="ko-KR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E42643-DA56-4296-A35E-B2D99A7A2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1671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5B273-A30E-49C5-A276-BE140635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베이스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9A96CE-D573-4802-9368-105C23E6C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92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E6D7021-B086-4B8B-AFF2-92A1F154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85621"/>
            <a:ext cx="6465547" cy="48691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BDF8B5-8273-4C37-9D4C-78BACEB6EBC1}"/>
              </a:ext>
            </a:extLst>
          </p:cNvPr>
          <p:cNvSpPr/>
          <p:nvPr/>
        </p:nvSpPr>
        <p:spPr>
          <a:xfrm>
            <a:off x="1259632" y="3717032"/>
            <a:ext cx="165618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D9222-CA3F-4014-8CE5-9560AFABD525}"/>
              </a:ext>
            </a:extLst>
          </p:cNvPr>
          <p:cNvSpPr txBox="1"/>
          <p:nvPr/>
        </p:nvSpPr>
        <p:spPr>
          <a:xfrm>
            <a:off x="3073949" y="3897052"/>
            <a:ext cx="91440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더블클릭</a:t>
            </a:r>
          </a:p>
        </p:txBody>
      </p:sp>
    </p:spTree>
    <p:extLst>
      <p:ext uri="{BB962C8B-B14F-4D97-AF65-F5344CB8AC3E}">
        <p14:creationId xmlns:p14="http://schemas.microsoft.com/office/powerpoint/2010/main" val="35177492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96D7E-FF15-4A9F-9BEA-24584A3C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베이스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49F80A-6126-4F43-BF3D-23B325E3A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0FD0EA-96D0-4B1F-8838-669583A0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6929485" cy="52185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8BF261-8506-4D31-8BE1-804BD3D62C8C}"/>
              </a:ext>
            </a:extLst>
          </p:cNvPr>
          <p:cNvSpPr/>
          <p:nvPr/>
        </p:nvSpPr>
        <p:spPr>
          <a:xfrm>
            <a:off x="4788024" y="3861048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BA5AF-6350-415D-B23D-F3658838EA1D}"/>
              </a:ext>
            </a:extLst>
          </p:cNvPr>
          <p:cNvSpPr txBox="1"/>
          <p:nvPr/>
        </p:nvSpPr>
        <p:spPr>
          <a:xfrm>
            <a:off x="4788024" y="3403552"/>
            <a:ext cx="91440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manager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434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E0AA78-D02B-49E2-AF35-65C608CF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베이스 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C5CCE4-16F2-4240-B10F-84C9ADBFC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94</a:t>
            </a:fld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AE93F4C-FA68-4177-BF9B-98330C22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" y="1124744"/>
            <a:ext cx="8604448" cy="49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76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8D86D-F536-4566-8505-5EAE76B2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9E5610-CF8C-4C40-AA1C-28BA43059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95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E84A90C-3CDC-4583-A4E4-A3F34EAE2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" y="1195392"/>
            <a:ext cx="9144000" cy="53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103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A00AD-F6BA-4545-ADED-E33EDE1C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F13DE6-66DD-4471-B530-519981FA2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BBE94-F0CC-4887-9DD5-151EB70C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11672"/>
            <a:ext cx="6794274" cy="55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236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BF95F-E859-41E6-9430-70117A23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접속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F840BC-00FD-4723-8CB6-7FCA7821D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97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A31FCDC-47DA-440F-98CB-A6CEFB94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508104" cy="277612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7FD429B-745C-41D3-B91B-1978CC305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0" y="3784572"/>
            <a:ext cx="5760640" cy="28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270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56810" y="3501008"/>
            <a:ext cx="6143382" cy="1902073"/>
          </a:xfrm>
        </p:spPr>
        <p:txBody>
          <a:bodyPr/>
          <a:lstStyle/>
          <a:p>
            <a:pPr algn="l"/>
            <a:r>
              <a:rPr lang="ko-KR" altLang="en-US" sz="4000" b="1" dirty="0">
                <a:solidFill>
                  <a:srgbClr val="215968"/>
                </a:solidFill>
              </a:rPr>
              <a:t>대용량</a:t>
            </a:r>
            <a:br>
              <a:rPr lang="en-US" altLang="ko-KR" sz="4000" b="1" dirty="0">
                <a:solidFill>
                  <a:srgbClr val="215968"/>
                </a:solidFill>
              </a:rPr>
            </a:br>
            <a:r>
              <a:rPr lang="en-US" altLang="ko-KR" sz="4000" b="1" dirty="0">
                <a:solidFill>
                  <a:srgbClr val="215968"/>
                </a:solidFill>
              </a:rPr>
              <a:t>MySQL import</a:t>
            </a:r>
            <a:endParaRPr lang="ko-KR" altLang="en-US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B36F8D-4DD3-4FDC-BCA1-3AEF4DAE8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97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6CDA00-5E50-43DE-9C1F-87217291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35" b="88562"/>
          <a:stretch/>
        </p:blipFill>
        <p:spPr>
          <a:xfrm>
            <a:off x="323528" y="1980008"/>
            <a:ext cx="7147416" cy="5183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E8C3B0-D896-47FD-B855-793E46D3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관리자 계정 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B57FF-826F-47C4-8EAF-80B67942C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 프롬프트를 관리자 권한으로 실행</a:t>
            </a:r>
            <a:endParaRPr lang="en-US" altLang="ko-KR" dirty="0"/>
          </a:p>
          <a:p>
            <a:r>
              <a:rPr lang="ko-KR" altLang="en-US" dirty="0"/>
              <a:t>관리자 계정으로 </a:t>
            </a:r>
            <a:r>
              <a:rPr lang="en-US" altLang="ko-KR" dirty="0"/>
              <a:t>DB_SQLSTK </a:t>
            </a:r>
            <a:r>
              <a:rPr lang="ko-KR" altLang="en-US" dirty="0"/>
              <a:t>데이터 베이스 접속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68524-C937-4A90-85DF-BD6712906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99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10F9DD-524E-42E8-B47E-A8AE07F6FB45}"/>
              </a:ext>
            </a:extLst>
          </p:cNvPr>
          <p:cNvSpPr/>
          <p:nvPr/>
        </p:nvSpPr>
        <p:spPr>
          <a:xfrm>
            <a:off x="3203848" y="2046584"/>
            <a:ext cx="4320480" cy="51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063BB07-68A5-4050-A0B3-29575DADB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6" r="48813" b="92432"/>
          <a:stretch/>
        </p:blipFill>
        <p:spPr>
          <a:xfrm>
            <a:off x="324312" y="2761893"/>
            <a:ext cx="4680520" cy="2758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2860DD-EA66-44B9-8EFA-96E2CEE193E2}"/>
              </a:ext>
            </a:extLst>
          </p:cNvPr>
          <p:cNvSpPr txBox="1"/>
          <p:nvPr/>
        </p:nvSpPr>
        <p:spPr>
          <a:xfrm>
            <a:off x="4006488" y="2574081"/>
            <a:ext cx="1872208" cy="5183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manager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4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7732</TotalTime>
  <Words>3063</Words>
  <Application>Microsoft Office PowerPoint</Application>
  <PresentationFormat>화면 슬라이드 쇼(4:3)</PresentationFormat>
  <Paragraphs>965</Paragraphs>
  <Slides>194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194</vt:i4>
      </vt:variant>
    </vt:vector>
  </HeadingPairs>
  <TitlesOfParts>
    <vt:vector size="204" baseType="lpstr">
      <vt:lpstr>HY엽서L</vt:lpstr>
      <vt:lpstr>KoPub돋움체 Bold</vt:lpstr>
      <vt:lpstr>KoPub돋움체_Pro Bold</vt:lpstr>
      <vt:lpstr>KoPub돋움체_Pro Light</vt:lpstr>
      <vt:lpstr>나눔고딕</vt:lpstr>
      <vt:lpstr>맑은 고딕</vt:lpstr>
      <vt:lpstr>시스템 서체</vt:lpstr>
      <vt:lpstr>Arial</vt:lpstr>
      <vt:lpstr>Wingdings</vt:lpstr>
      <vt:lpstr>Office 테마</vt:lpstr>
      <vt:lpstr>PowerPoint 프레젠테이션</vt:lpstr>
      <vt:lpstr>Small Data</vt:lpstr>
      <vt:lpstr>VLDB(Very Large Data)</vt:lpstr>
      <vt:lpstr>VLDB(Very Large Data)</vt:lpstr>
      <vt:lpstr>Big Data</vt:lpstr>
      <vt:lpstr>ETL</vt:lpstr>
      <vt:lpstr>ETL 예</vt:lpstr>
      <vt:lpstr>ETL 예</vt:lpstr>
      <vt:lpstr>ETL 예</vt:lpstr>
      <vt:lpstr>ETL 예</vt:lpstr>
      <vt:lpstr>ETL 예</vt:lpstr>
      <vt:lpstr>ETL 도구</vt:lpstr>
      <vt:lpstr>Chapter 02  데이터베이스 시스템</vt:lpstr>
      <vt:lpstr>데이터, 정보, 지식</vt:lpstr>
      <vt:lpstr>일상생활의 데이터베이스</vt:lpstr>
      <vt:lpstr>일상생활의 데이터베이스</vt:lpstr>
      <vt:lpstr>데이터베이스 시스템의 예 : 마당서점</vt:lpstr>
      <vt:lpstr>데이터베이스 시스템의 예 : 마당서점</vt:lpstr>
      <vt:lpstr>데이터베이스 시스템의 예 : 마당서점</vt:lpstr>
      <vt:lpstr>데이터베이스 시스템의 예 : 마당서점</vt:lpstr>
      <vt:lpstr>데이터베이스 시스템의 예 : 마당서점</vt:lpstr>
      <vt:lpstr>데이터베이스 시스템의 예 : 마당서점</vt:lpstr>
      <vt:lpstr>PowerPoint 프레젠테이션</vt:lpstr>
      <vt:lpstr> MySQL 설치 전 준비사항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설치 후에 확인할 사항</vt:lpstr>
      <vt:lpstr>MySQL 샘플 데이터 설치</vt:lpstr>
      <vt:lpstr>MySQL 샘플 데이터 설치</vt:lpstr>
      <vt:lpstr>MySQL 샘플 데이터 설치</vt:lpstr>
      <vt:lpstr>MySQL 샘플 데이터 설치</vt:lpstr>
      <vt:lpstr>MySQL 샘플 데이터 설치</vt:lpstr>
      <vt:lpstr>MySQL 샘플 데이터 설치</vt:lpstr>
      <vt:lpstr>MySQL 샘플 데이터 설치</vt:lpstr>
      <vt:lpstr>MySQL 샘플 데이터 설치</vt:lpstr>
      <vt:lpstr>MySQL 샘플 데이터 설치</vt:lpstr>
      <vt:lpstr>MySQL 샘플 데이터 설치</vt:lpstr>
      <vt:lpstr>MySQL 샘플 데이터 설치</vt:lpstr>
      <vt:lpstr>MySQL 샘플 데이터 설치</vt:lpstr>
      <vt:lpstr>MySQL 샘플 데이터 설치</vt:lpstr>
      <vt:lpstr>PowerPoint 프레젠테이션</vt:lpstr>
      <vt:lpstr>1. 마당서점의 데이터</vt:lpstr>
      <vt:lpstr>1. 마당서점의 데이터</vt:lpstr>
      <vt:lpstr>1. 마당서점의 데이터</vt:lpstr>
      <vt:lpstr>1. 마당서점의 데이터</vt:lpstr>
      <vt:lpstr>2. 마당서점 데이터베이스의 사용자들</vt:lpstr>
      <vt:lpstr>SQL 개요</vt:lpstr>
      <vt:lpstr>SQL 개요</vt:lpstr>
      <vt:lpstr>SQL 개요</vt:lpstr>
      <vt:lpstr>SQL 개요</vt:lpstr>
      <vt:lpstr>SQL 개요</vt:lpstr>
      <vt:lpstr>PowerPoint 프레젠테이션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PowerPoint 프레젠테이션</vt:lpstr>
      <vt:lpstr>데이터 베이스 생성</vt:lpstr>
      <vt:lpstr>데이터 베이스 생성</vt:lpstr>
      <vt:lpstr>데이터 베이스 생성</vt:lpstr>
      <vt:lpstr>사용자 생성</vt:lpstr>
      <vt:lpstr>사용자 생성</vt:lpstr>
      <vt:lpstr>데이터베이스 접속</vt:lpstr>
      <vt:lpstr>대용량 MySQL import</vt:lpstr>
      <vt:lpstr>MySql 관리자 계정 접속</vt:lpstr>
      <vt:lpstr>외부 파일 import 가능 하도록 설정</vt:lpstr>
      <vt:lpstr>MySql 설정 종료</vt:lpstr>
      <vt:lpstr>테이블 초기화와 추가</vt:lpstr>
      <vt:lpstr>테이블 초기화와 추가</vt:lpstr>
      <vt:lpstr>테이블 초기화와 추가</vt:lpstr>
      <vt:lpstr>테이블 초기화와 추가</vt:lpstr>
      <vt:lpstr>테이블 초기화와 추가</vt:lpstr>
      <vt:lpstr>테이블 초기화와 추가</vt:lpstr>
      <vt:lpstr>import 되었는지 확인</vt:lpstr>
      <vt:lpstr>import 되었는지 확인</vt:lpstr>
      <vt:lpstr>import 되었는지 확인</vt:lpstr>
      <vt:lpstr>테이블 정보</vt:lpstr>
      <vt:lpstr>STOCK 테이블</vt:lpstr>
      <vt:lpstr>STOCK 테이블</vt:lpstr>
      <vt:lpstr>HISTORY_DT 테이블</vt:lpstr>
      <vt:lpstr>HISTORY_DT 테이블</vt:lpstr>
      <vt:lpstr>HISTORY_DT 테이블</vt:lpstr>
      <vt:lpstr>HISTORY_DT 테이블</vt:lpstr>
      <vt:lpstr>HISTORY_DT 테이블</vt:lpstr>
      <vt:lpstr>FINACE_Y 테이블</vt:lpstr>
      <vt:lpstr>FINACE_Y 테이블</vt:lpstr>
      <vt:lpstr>FINACE_Y 테이블</vt:lpstr>
      <vt:lpstr>FINACE_Y 테이블</vt:lpstr>
      <vt:lpstr>FINACE_Y 테이블</vt:lpstr>
      <vt:lpstr>FINACE_Y 테이블</vt:lpstr>
      <vt:lpstr>FINACE_Y 테이블</vt:lpstr>
      <vt:lpstr>FINACE_Y 테이블</vt:lpstr>
      <vt:lpstr>HISTORY_YM 테이블</vt:lpstr>
      <vt:lpstr>HISTORY_YM 테이블</vt:lpstr>
      <vt:lpstr>Stock 테이블</vt:lpstr>
      <vt:lpstr>데이터 조회</vt:lpstr>
      <vt:lpstr>데이터 조회</vt:lpstr>
      <vt:lpstr>출력데이터 순서 정하기</vt:lpstr>
      <vt:lpstr>문자의 정렬</vt:lpstr>
      <vt:lpstr>오름차순과 내림차순</vt:lpstr>
      <vt:lpstr>필요한 데이터만 조회</vt:lpstr>
      <vt:lpstr>필요한 데이터만 조회</vt:lpstr>
      <vt:lpstr>조건연산식</vt:lpstr>
      <vt:lpstr>조건연산식</vt:lpstr>
      <vt:lpstr>AND</vt:lpstr>
      <vt:lpstr>AND</vt:lpstr>
      <vt:lpstr>AND</vt:lpstr>
      <vt:lpstr>OR</vt:lpstr>
      <vt:lpstr>OR</vt:lpstr>
      <vt:lpstr>AND 와 OR</vt:lpstr>
      <vt:lpstr>AND 와 OR</vt:lpstr>
      <vt:lpstr>AND 와 OR</vt:lpstr>
      <vt:lpstr>문자와 숫자</vt:lpstr>
      <vt:lpstr>혼자서 해보기</vt:lpstr>
      <vt:lpstr>혼자서 해보기</vt:lpstr>
      <vt:lpstr>LIKE</vt:lpstr>
      <vt:lpstr>LIKE</vt:lpstr>
      <vt:lpstr>IN</vt:lpstr>
      <vt:lpstr>IN</vt:lpstr>
      <vt:lpstr>BETWEEN</vt:lpstr>
      <vt:lpstr>BETWEEN</vt:lpstr>
      <vt:lpstr>여러 컬럼의 ORDER BY</vt:lpstr>
      <vt:lpstr>여러 컬럼의 ORDER BY</vt:lpstr>
      <vt:lpstr>테이블 별칭</vt:lpstr>
      <vt:lpstr>컬럼 별칭</vt:lpstr>
      <vt:lpstr>컬럼 별칭</vt:lpstr>
      <vt:lpstr>컬럼 별칭</vt:lpstr>
      <vt:lpstr>혼자 해보기</vt:lpstr>
      <vt:lpstr>혼자 해보기</vt:lpstr>
      <vt:lpstr>일별 주가 테이블</vt:lpstr>
      <vt:lpstr>일별 주가 테이블</vt:lpstr>
      <vt:lpstr>날짜조건 처리</vt:lpstr>
      <vt:lpstr>날짜조건 처리</vt:lpstr>
      <vt:lpstr>날짜조건 처리</vt:lpstr>
      <vt:lpstr>날짜조건 처리</vt:lpstr>
      <vt:lpstr>날짜 관련 함수</vt:lpstr>
      <vt:lpstr>날짜 관련 함수</vt:lpstr>
      <vt:lpstr>날짜 관련 함수</vt:lpstr>
      <vt:lpstr>날짜 관련 함수</vt:lpstr>
      <vt:lpstr>날짜 관련 함수</vt:lpstr>
      <vt:lpstr>혼자 해보기</vt:lpstr>
      <vt:lpstr>혼자 해보기</vt:lpstr>
      <vt:lpstr>혼자 해보기</vt:lpstr>
      <vt:lpstr>PowerPoint 프레젠테이션</vt:lpstr>
      <vt:lpstr>봉차트와 일별 주가</vt:lpstr>
      <vt:lpstr>봉차트와 일별 주가</vt:lpstr>
      <vt:lpstr>봉차트와 일별 주가</vt:lpstr>
      <vt:lpstr>망치 모양 봉 조회</vt:lpstr>
      <vt:lpstr>망치 모양 봉 조회</vt:lpstr>
      <vt:lpstr>망치 모양 봉 조회</vt:lpstr>
      <vt:lpstr>망치 모양 봉 조회</vt:lpstr>
      <vt:lpstr>망치 모양 봉 조회</vt:lpstr>
      <vt:lpstr>망치 모양 봉 조회</vt:lpstr>
      <vt:lpstr>위꼬리가 긴 양봉</vt:lpstr>
      <vt:lpstr>위꼬리가 긴 양봉</vt:lpstr>
      <vt:lpstr>위꼬리가 긴 양봉</vt:lpstr>
      <vt:lpstr>위꼬리가 긴 양봉</vt:lpstr>
      <vt:lpstr>혼자 해보기</vt:lpstr>
      <vt:lpstr>혼자 해보기</vt:lpstr>
      <vt:lpstr>혼자 해보기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9100</cp:lastModifiedBy>
  <cp:revision>652</cp:revision>
  <dcterms:created xsi:type="dcterms:W3CDTF">2012-07-11T10:23:22Z</dcterms:created>
  <dcterms:modified xsi:type="dcterms:W3CDTF">2023-04-11T07:05:07Z</dcterms:modified>
</cp:coreProperties>
</file>